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2" r:id="rId3"/>
    <p:sldId id="263" r:id="rId4"/>
    <p:sldId id="259" r:id="rId5"/>
    <p:sldId id="306" r:id="rId6"/>
    <p:sldId id="324" r:id="rId7"/>
    <p:sldId id="265" r:id="rId8"/>
    <p:sldId id="269" r:id="rId9"/>
    <p:sldId id="304" r:id="rId10"/>
    <p:sldId id="307" r:id="rId11"/>
    <p:sldId id="264" r:id="rId12"/>
    <p:sldId id="275" r:id="rId13"/>
    <p:sldId id="308" r:id="rId14"/>
    <p:sldId id="309" r:id="rId15"/>
    <p:sldId id="310" r:id="rId16"/>
    <p:sldId id="311" r:id="rId17"/>
    <p:sldId id="312" r:id="rId18"/>
    <p:sldId id="313" r:id="rId19"/>
    <p:sldId id="278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258" r:id="rId31"/>
    <p:sldId id="303" r:id="rId32"/>
    <p:sldId id="297" r:id="rId33"/>
    <p:sldId id="325" r:id="rId34"/>
    <p:sldId id="326" r:id="rId35"/>
    <p:sldId id="287" r:id="rId36"/>
    <p:sldId id="276" r:id="rId37"/>
    <p:sldId id="279" r:id="rId38"/>
    <p:sldId id="266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524"/>
    <a:srgbClr val="020202"/>
    <a:srgbClr val="525250"/>
    <a:srgbClr val="8787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22" autoAdjust="0"/>
    <p:restoredTop sz="97444" autoAdjust="0"/>
  </p:normalViewPr>
  <p:slideViewPr>
    <p:cSldViewPr snapToGrid="0" showGuides="1">
      <p:cViewPr varScale="1">
        <p:scale>
          <a:sx n="84" d="100"/>
          <a:sy n="84" d="100"/>
        </p:scale>
        <p:origin x="65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4" d="100"/>
          <a:sy n="44" d="100"/>
        </p:scale>
        <p:origin x="2772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47BA2526-F2FD-852D-6A6D-E604C3FED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EFDD2E-5054-1308-DEA0-FA9E02FB4F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2D9E1-4C8F-40AF-A670-B7CE4DE36E25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B3ABD59-47B2-E9EC-CD77-A2DD0EFAA5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A1FA690-D415-A630-1919-9C193B2CB3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E2C6A-89D1-46B2-B003-E05D83B504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5640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31295-A7FE-49D6-9F4A-FDCA04467A3C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0F07E3-7E76-414A-9F08-FE5C122F80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14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8EB25-E286-438C-1421-A110DC8CB7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4741408-E947-E1E6-4050-238E230F3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956D15-F7AE-CF63-3116-A9B663726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83F072-99F6-428E-2705-D46620138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102CD-BB7F-0EA1-2A92-C3F9392B5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301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44FCE0-AB1B-6A8C-EA60-683080EEE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B38FEE8-2106-F9AF-5BDF-5422797F21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6F2474D-C995-E580-80CB-90DD3F6CF7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F59263-87B8-2F19-8A62-550D6FD3F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66E237-6083-4DBF-06CB-882458C7C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E778F2-CF74-D0F2-70FB-200CDF6D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090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920EB1-1FF2-665C-573E-2747A778A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D2C28E-02C8-A686-F12F-B03A6F8CE2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176C8-47EB-026D-5448-E405A1F55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69171-EE02-9F55-3974-512FEAC7C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5DA098-9B81-2F70-627F-AD0CF23F1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09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3C316D-1BF4-A41C-EBF5-DD8028244B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7C1B56-13EB-30F0-ADD2-5E803539D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D26D6D-0050-E804-FD67-8FE34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6A7BDA-645E-D0E5-049E-8905CC602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B57EB9-7159-CDE3-53D1-842BF8C1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31E5C7-84F4-F0F8-2951-F9AE3B44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F389E8-1842-3E2C-E6D6-12FACFB99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983328-87F6-7C07-34E9-6B4A49FA6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459F6F-F05A-EE61-3B00-FE82323A5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85F739-5BC1-ACCC-3C9B-DD73A28C3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908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15D84-7CE6-A0F2-0667-EA57BC1A8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3F5A78-3A12-277A-3B43-8E01B7F98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52039BD-DD18-4C38-B2A6-A02B17E64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CB4C60-31DF-3484-1F73-1956906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CF9395-0DE1-03D3-B512-1CE8F98C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94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BA161-38CA-38CC-C357-24AD11793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5A4A82-8F0A-EE4A-817C-91D26F8D67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3F0A65B-CA04-4AE1-F03D-674E69185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D69A26-C9A9-13FB-875D-7B1BC9452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D8B5187-8852-69F8-ABD5-3577201D5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BEB0464-ABC1-C45F-9EA0-DB1445096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19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09D0E9-13D2-74D3-E665-5F991C39D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26A17-35F7-99D9-7366-FAB0FF979E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966BE31-FFDA-2967-379C-DDA2A9A89C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019151-F5B5-D720-CD42-1CE167948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D8644F0-EE76-25AC-2A73-9320DBC97C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37B10A-CBE2-B609-9C9C-86A55497E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47CC141-4A2B-0C15-F49E-0F79740C8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278A82-8291-42D8-B73F-D9718EC88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E1E1-3B1B-3D06-2E24-7C8EBA3A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CAAF925-6A01-E805-01C1-FC78390E0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B0ADF6-EEE8-92C0-3CF6-F4EB3D5BF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442ABBB-90BB-0811-6DCC-6BCCB495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094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20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3DFE36-682F-DC09-A724-559670CC7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6501934-2926-874B-AE09-F1DF0352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54AE85-15A8-DE3E-7F7F-BB026FA5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5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5F8B4-FA61-C5A4-6E1F-4E42091CD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D5B68-CAE9-59CF-5324-85F6082C9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8B5C652-671D-AC53-8BEB-0C3C4321B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6E39F-5AB2-1E56-0DC1-B87E6EC7B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649DBDF-B085-A51E-B9A7-310E65BE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BA9306-8403-D7F0-1F8E-531334FFE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00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455501-8D4C-C454-7554-BBCD90CF6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582C2C-5145-E9BF-E4DC-8FCE36A8F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905A9-9F08-C368-5AEE-782CD014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78194-196C-4BEC-8F2E-7F6F76550B38}" type="datetimeFigureOut">
              <a:rPr lang="ko-KR" altLang="en-US" smtClean="0"/>
              <a:t>2024-06-19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513B54-3333-3C70-7D9F-2FD2E8D9C5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40ACF-B050-E361-5CE3-AA35524CC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5D80-9EB2-47A7-951C-9685407FC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721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19292" y="5066843"/>
            <a:ext cx="4088422" cy="1355644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ko-KR" sz="17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Harman </a:t>
            </a:r>
            <a:r>
              <a:rPr lang="en-US" altLang="ko-KR" sz="1700" b="1" dirty="0" err="1">
                <a:latin typeface="Times New Roman" panose="02020603050405020304" pitchFamily="18" charset="0"/>
                <a:ea typeface="맑은 고딕" panose="020B0503020000020004" pitchFamily="50" charset="-127"/>
              </a:rPr>
              <a:t>Semicon</a:t>
            </a:r>
            <a:r>
              <a:rPr lang="en-US" altLang="ko-KR" sz="17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 Academy</a:t>
            </a:r>
            <a:r>
              <a:rPr lang="ko-KR" altLang="en-US" sz="17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 </a:t>
            </a:r>
            <a:r>
              <a:rPr lang="en-US" altLang="ko-KR" sz="17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6th</a:t>
            </a:r>
          </a:p>
          <a:p>
            <a:pPr lvl="0">
              <a:defRPr/>
            </a:pPr>
            <a:r>
              <a:rPr lang="ko-KR" altLang="en-US" sz="17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김민지</a:t>
            </a:r>
          </a:p>
          <a:p>
            <a:pPr lvl="0">
              <a:defRPr/>
            </a:pPr>
            <a:r>
              <a:rPr lang="en-US" altLang="ko-KR" sz="17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2024/01/26 ~ 2024/01/31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62503" y="1790601"/>
            <a:ext cx="800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초음파 센서를 이용한 거리측정</a:t>
            </a: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368626" y="571500"/>
            <a:ext cx="11421858" cy="2107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</a:t>
            </a:fld>
            <a:endParaRPr lang="en-US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2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24446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Circuit Diagram</a:t>
            </a:r>
            <a:endParaRPr lang="en-US" altLang="ko-KR" sz="2400" b="1" dirty="0">
              <a:solidFill>
                <a:schemeClr val="tx1">
                  <a:lumMod val="75000"/>
                </a:schemeClr>
              </a:solidFill>
              <a:latin typeface="Times New Roman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pic>
        <p:nvPicPr>
          <p:cNvPr id="34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768" y="966539"/>
            <a:ext cx="8795761" cy="5566938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2497992" y="1391512"/>
            <a:ext cx="2567354" cy="138440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46392" y="1021603"/>
                <a:ext cx="1150764" cy="369909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𝑆𝑅</m:t>
                        </m:r>
                      </m:e>
                    </m:acc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𝐿𝑎𝑡𝑐h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392" y="1021603"/>
                <a:ext cx="1150764" cy="36990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꺾인 연결선 37"/>
          <p:cNvCxnSpPr>
            <a:stCxn id="37" idx="3"/>
            <a:endCxn id="36" idx="0"/>
          </p:cNvCxnSpPr>
          <p:nvPr/>
        </p:nvCxnSpPr>
        <p:spPr>
          <a:xfrm>
            <a:off x="2097156" y="1206558"/>
            <a:ext cx="1684513" cy="184954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/>
          <p:cNvSpPr/>
          <p:nvPr/>
        </p:nvSpPr>
        <p:spPr>
          <a:xfrm>
            <a:off x="2867269" y="2855345"/>
            <a:ext cx="2639497" cy="1107538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40652" y="3220921"/>
                <a:ext cx="1915909" cy="376385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측</m:t>
                    </m:r>
                  </m:oMath>
                </a14:m>
                <a:r>
                  <a:rPr lang="ko-KR" altLang="en-US" dirty="0"/>
                  <a:t>정 펄스 </a:t>
                </a:r>
                <a:r>
                  <a:rPr lang="ko-KR" altLang="en-US" dirty="0" err="1"/>
                  <a:t>발진기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52" y="3220921"/>
                <a:ext cx="1915909" cy="376385"/>
              </a:xfrm>
              <a:prstGeom prst="rect">
                <a:avLst/>
              </a:prstGeom>
              <a:blipFill>
                <a:blip r:embed="rId4"/>
                <a:stretch>
                  <a:fillRect l="-631" t="-6250" r="-1893" b="-20313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직선 화살표 연결선 40"/>
          <p:cNvCxnSpPr/>
          <p:nvPr/>
        </p:nvCxnSpPr>
        <p:spPr>
          <a:xfrm>
            <a:off x="2673838" y="3409114"/>
            <a:ext cx="19343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5639776" y="966539"/>
            <a:ext cx="4964723" cy="199402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9059445" y="2486013"/>
                <a:ext cx="1452066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𝐿𝑎𝑡𝑐h</m:t>
                    </m:r>
                  </m:oMath>
                </a14:m>
                <a:r>
                  <a:rPr lang="en-US" altLang="ko-KR" dirty="0"/>
                  <a:t>+Reset</a:t>
                </a: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9445" y="2486013"/>
                <a:ext cx="1452066" cy="369332"/>
              </a:xfrm>
              <a:prstGeom prst="rect">
                <a:avLst/>
              </a:prstGeom>
              <a:blipFill>
                <a:blip r:embed="rId5"/>
                <a:stretch>
                  <a:fillRect t="-8065" b="-24194"/>
                </a:stretch>
              </a:blip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직사각형 43"/>
          <p:cNvSpPr/>
          <p:nvPr/>
        </p:nvSpPr>
        <p:spPr>
          <a:xfrm>
            <a:off x="2939412" y="4100929"/>
            <a:ext cx="7928857" cy="2511974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818486" y="5172250"/>
            <a:ext cx="1872629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시간 측정 </a:t>
            </a:r>
            <a:r>
              <a:rPr lang="en-US" altLang="ko-KR" dirty="0"/>
              <a:t>+ FND</a:t>
            </a:r>
            <a:endParaRPr lang="ko-KR" altLang="en-US" dirty="0"/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2691115" y="5365254"/>
            <a:ext cx="19343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179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화이트이(가) 표시된 사진&#10;&#10;자동 생성된 설명">
            <a:extLst>
              <a:ext uri="{FF2B5EF4-FFF2-40B4-BE49-F238E27FC236}">
                <a16:creationId xmlns:a16="http://schemas.microsoft.com/office/drawing/2014/main" id="{12A3988B-A791-F724-20EF-5237741BB79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7727" y="0"/>
            <a:ext cx="6114274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3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986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Transmitter</a:t>
            </a:r>
          </a:p>
        </p:txBody>
      </p:sp>
    </p:spTree>
    <p:extLst>
      <p:ext uri="{BB962C8B-B14F-4D97-AF65-F5344CB8AC3E}">
        <p14:creationId xmlns:p14="http://schemas.microsoft.com/office/powerpoint/2010/main" val="2712420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367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초음파 </a:t>
            </a:r>
            <a:r>
              <a:rPr lang="ko-KR" altLang="en-US" sz="2400" b="1" dirty="0" err="1">
                <a:solidFill>
                  <a:schemeClr val="tx1">
                    <a:lumMod val="75000"/>
                  </a:schemeClr>
                </a:solidFill>
                <a:latin typeface="Times New Roman"/>
              </a:rPr>
              <a:t>발진기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Analysis</a:t>
            </a:r>
            <a:endParaRPr lang="en-US" altLang="ko-KR" sz="2400" b="1" dirty="0">
              <a:solidFill>
                <a:schemeClr val="tx1">
                  <a:lumMod val="75000"/>
                </a:schemeClr>
              </a:solidFill>
              <a:latin typeface="Times New Roman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pic>
        <p:nvPicPr>
          <p:cNvPr id="7" name="내용 개체 틀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72" y="1591110"/>
            <a:ext cx="631679" cy="9784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895" y="1262268"/>
            <a:ext cx="5017932" cy="323614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097267" y="2024661"/>
            <a:ext cx="701184" cy="45344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966794" y="2618391"/>
            <a:ext cx="2557110" cy="40947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034156" y="2658538"/>
                <a:ext cx="24897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가변저항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ym typeface="Wingdings" panose="05000000000000000000" pitchFamily="2" charset="2"/>
                  </a:rPr>
                  <a:t>주파수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↑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4156" y="2658538"/>
                <a:ext cx="2489748" cy="369332"/>
              </a:xfrm>
              <a:prstGeom prst="rect">
                <a:avLst/>
              </a:prstGeom>
              <a:blipFill>
                <a:blip r:embed="rId4"/>
                <a:stretch>
                  <a:fillRect l="-2206" t="-9836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>
          <a:xfrm>
            <a:off x="1951219" y="3244698"/>
            <a:ext cx="716264" cy="34424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966794" y="3137070"/>
            <a:ext cx="3758547" cy="41367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029372" y="3159239"/>
            <a:ext cx="3854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IC(initial </a:t>
            </a:r>
            <a:r>
              <a:rPr lang="en-US" altLang="ko-KR" dirty="0" err="1"/>
              <a:t>condtion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발진 속도 빠름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403061" y="2478104"/>
            <a:ext cx="605692" cy="4022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951343" y="2113663"/>
            <a:ext cx="2065656" cy="40223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ㅍ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29372" y="2130114"/>
            <a:ext cx="198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FFT </a:t>
            </a:r>
            <a:r>
              <a:rPr lang="ko-KR" altLang="en-US" dirty="0"/>
              <a:t>위해 삽입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845022BA-99EC-654F-7B36-22343DD169E2}"/>
              </a:ext>
            </a:extLst>
          </p:cNvPr>
          <p:cNvSpPr txBox="1">
            <a:spLocks/>
          </p:cNvSpPr>
          <p:nvPr/>
        </p:nvSpPr>
        <p:spPr>
          <a:xfrm>
            <a:off x="706013" y="812304"/>
            <a:ext cx="3716217" cy="397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초음파 주파수</a:t>
            </a:r>
            <a:r>
              <a:rPr lang="en-US" altLang="ko-KR" sz="1800" dirty="0"/>
              <a:t>(40kHz) </a:t>
            </a:r>
            <a:r>
              <a:rPr lang="ko-KR" altLang="en-US" sz="1800" dirty="0"/>
              <a:t>발진 회로</a:t>
            </a:r>
          </a:p>
        </p:txBody>
      </p:sp>
      <p:cxnSp>
        <p:nvCxnSpPr>
          <p:cNvPr id="32" name="꺾인 연결선 31"/>
          <p:cNvCxnSpPr>
            <a:stCxn id="17" idx="3"/>
            <a:endCxn id="18" idx="1"/>
          </p:cNvCxnSpPr>
          <p:nvPr/>
        </p:nvCxnSpPr>
        <p:spPr>
          <a:xfrm flipV="1">
            <a:off x="7008753" y="2314780"/>
            <a:ext cx="942590" cy="364441"/>
          </a:xfrm>
          <a:prstGeom prst="bentConnector3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14" idx="3"/>
            <a:endCxn id="15" idx="1"/>
          </p:cNvCxnSpPr>
          <p:nvPr/>
        </p:nvCxnSpPr>
        <p:spPr>
          <a:xfrm flipV="1">
            <a:off x="2667483" y="3343905"/>
            <a:ext cx="5299311" cy="72915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11" idx="0"/>
            <a:endCxn id="12" idx="1"/>
          </p:cNvCxnSpPr>
          <p:nvPr/>
        </p:nvCxnSpPr>
        <p:spPr>
          <a:xfrm rot="16200000" flipH="1">
            <a:off x="5308091" y="164429"/>
            <a:ext cx="798470" cy="4518935"/>
          </a:xfrm>
          <a:prstGeom prst="bentConnector4">
            <a:avLst>
              <a:gd name="adj1" fmla="val -103386"/>
              <a:gd name="adj2" fmla="val 9308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786D6919-B9C2-EA5C-CDF9-BD702E8FC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2828" y="5064924"/>
            <a:ext cx="3396544" cy="963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644BD2-5161-1EA9-0F83-73CB177CE9FE}"/>
                  </a:ext>
                </a:extLst>
              </p:cNvPr>
              <p:cNvSpPr txBox="1"/>
              <p:nvPr/>
            </p:nvSpPr>
            <p:spPr>
              <a:xfrm>
                <a:off x="4782937" y="6148672"/>
                <a:ext cx="317902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sym typeface="Wingdings" panose="05000000000000000000" pitchFamily="2" charset="2"/>
                  </a:rPr>
                  <a:t>39kHz ~ 41kHz :</a:t>
                </a:r>
                <a:r>
                  <a:rPr lang="ko-KR" altLang="en-US" dirty="0">
                    <a:sym typeface="Wingdings" panose="05000000000000000000" pitchFamily="2" charset="2"/>
                  </a:rPr>
                  <a:t> 초음파 세기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↑↑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7644BD2-5161-1EA9-0F83-73CB177CE9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2937" y="6148672"/>
                <a:ext cx="3179028" cy="276999"/>
              </a:xfrm>
              <a:prstGeom prst="rect">
                <a:avLst/>
              </a:prstGeom>
              <a:blipFill>
                <a:blip r:embed="rId6"/>
                <a:stretch>
                  <a:fillRect l="-4607" t="-31111" r="-576" b="-5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직사각형 48">
            <a:extLst>
              <a:ext uri="{FF2B5EF4-FFF2-40B4-BE49-F238E27FC236}">
                <a16:creationId xmlns:a16="http://schemas.microsoft.com/office/drawing/2014/main" id="{89B4219E-7872-E48F-D14F-131BDFB71C17}"/>
              </a:ext>
            </a:extLst>
          </p:cNvPr>
          <p:cNvSpPr/>
          <p:nvPr/>
        </p:nvSpPr>
        <p:spPr>
          <a:xfrm>
            <a:off x="4524241" y="4683258"/>
            <a:ext cx="3586218" cy="1883993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D5B46E-EBF7-8FAA-94F6-83FE0F304D3C}"/>
              </a:ext>
            </a:extLst>
          </p:cNvPr>
          <p:cNvSpPr txBox="1"/>
          <p:nvPr/>
        </p:nvSpPr>
        <p:spPr>
          <a:xfrm>
            <a:off x="4741586" y="4768737"/>
            <a:ext cx="317902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dirty="0" err="1"/>
              <a:t>DataSheet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578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367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초음파 </a:t>
            </a:r>
            <a:r>
              <a:rPr lang="ko-KR" altLang="en-US" sz="2400" b="1" dirty="0" err="1">
                <a:solidFill>
                  <a:schemeClr val="tx1">
                    <a:lumMod val="75000"/>
                  </a:schemeClr>
                </a:solidFill>
                <a:latin typeface="Times New Roman"/>
              </a:rPr>
              <a:t>발진기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Simulation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69" y="966539"/>
            <a:ext cx="7956289" cy="19925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11637" y="275645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Run to time : 200 </a:t>
            </a:r>
            <a:r>
              <a:rPr lang="el-GR" altLang="ko-KR" dirty="0"/>
              <a:t>μ</a:t>
            </a:r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5291719" y="3125785"/>
            <a:ext cx="1381125" cy="115252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FFT</a:t>
            </a:r>
            <a:endParaRPr lang="ko-KR" altLang="en-US" dirty="0"/>
          </a:p>
        </p:txBody>
      </p:sp>
      <p:pic>
        <p:nvPicPr>
          <p:cNvPr id="36" name="내용 개체 틀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057" y="4347732"/>
            <a:ext cx="8522973" cy="190617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040770" y="5935796"/>
            <a:ext cx="2071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Run to time : 200 </a:t>
            </a:r>
            <a:r>
              <a:rPr lang="el-GR" altLang="ko-KR" dirty="0"/>
              <a:t>μ</a:t>
            </a:r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38" name="내용 개체 틀 2"/>
          <p:cNvSpPr txBox="1">
            <a:spLocks/>
          </p:cNvSpPr>
          <p:nvPr/>
        </p:nvSpPr>
        <p:spPr>
          <a:xfrm>
            <a:off x="1476613" y="3866416"/>
            <a:ext cx="1956303" cy="411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ym typeface="Wingdings" panose="05000000000000000000" pitchFamily="2" charset="2"/>
              </a:rPr>
              <a:t>부정확</a:t>
            </a:r>
            <a:endParaRPr lang="ko-KR" altLang="en-US" sz="18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091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367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초음파 </a:t>
            </a:r>
            <a:r>
              <a:rPr lang="ko-KR" altLang="en-US" sz="2400" b="1" dirty="0" err="1">
                <a:solidFill>
                  <a:schemeClr val="tx1">
                    <a:lumMod val="75000"/>
                  </a:schemeClr>
                </a:solidFill>
                <a:latin typeface="Times New Roman"/>
              </a:rPr>
              <a:t>발진기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Simulation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969" y="966539"/>
            <a:ext cx="7956289" cy="19925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11637" y="2756453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Run to time : 200 </a:t>
            </a:r>
            <a:r>
              <a:rPr lang="el-GR" altLang="ko-KR" dirty="0"/>
              <a:t>μ</a:t>
            </a:r>
            <a:r>
              <a:rPr lang="en-US" altLang="ko-KR" dirty="0"/>
              <a:t>s</a:t>
            </a:r>
            <a:endParaRPr lang="ko-KR" altLang="en-US" dirty="0"/>
          </a:p>
        </p:txBody>
      </p:sp>
      <p:sp>
        <p:nvSpPr>
          <p:cNvPr id="3" name="아래쪽 화살표 2"/>
          <p:cNvSpPr/>
          <p:nvPr/>
        </p:nvSpPr>
        <p:spPr>
          <a:xfrm>
            <a:off x="5291719" y="3125785"/>
            <a:ext cx="1381125" cy="1152525"/>
          </a:xfrm>
          <a:prstGeom prst="down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FFT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47" y="4445014"/>
            <a:ext cx="7543611" cy="214817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92651" y="6223856"/>
            <a:ext cx="2001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Run to time : 10 </a:t>
            </a:r>
            <a:r>
              <a:rPr lang="en-US" altLang="ko-KR" dirty="0" err="1"/>
              <a:t>ms</a:t>
            </a:r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>
          <a:xfrm>
            <a:off x="1775319" y="3511431"/>
            <a:ext cx="2892180" cy="411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ym typeface="Wingdings" panose="05000000000000000000" pitchFamily="2" charset="2"/>
              </a:rPr>
              <a:t>정확</a:t>
            </a:r>
            <a:endParaRPr lang="ko-KR" altLang="en-US" sz="1800" dirty="0"/>
          </a:p>
          <a:p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50648" y="3821836"/>
            <a:ext cx="350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0Hz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DC Voltage(6V)</a:t>
            </a:r>
          </a:p>
          <a:p>
            <a:r>
              <a:rPr lang="en-US" altLang="ko-KR" dirty="0"/>
              <a:t>40kHz =</a:t>
            </a:r>
            <a:r>
              <a:rPr lang="en-US" altLang="ko-KR" dirty="0">
                <a:sym typeface="Wingdings" panose="05000000000000000000" pitchFamily="2" charset="2"/>
              </a:rPr>
              <a:t> Fundamental frequency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1435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80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초음파 펄스 </a:t>
            </a:r>
            <a:r>
              <a:rPr lang="ko-KR" altLang="en-US" sz="2400" b="1" dirty="0" err="1">
                <a:solidFill>
                  <a:schemeClr val="tx1">
                    <a:lumMod val="75000"/>
                  </a:schemeClr>
                </a:solidFill>
                <a:latin typeface="Times New Roman"/>
              </a:rPr>
              <a:t>발진기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Analysis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74" y="1357199"/>
            <a:ext cx="6849141" cy="4043611"/>
          </a:xfrm>
          <a:prstGeom prst="rect">
            <a:avLst/>
          </a:prstGeom>
        </p:spPr>
      </p:pic>
      <p:sp>
        <p:nvSpPr>
          <p:cNvPr id="17" name="내용 개체 틀 2"/>
          <p:cNvSpPr txBox="1">
            <a:spLocks/>
          </p:cNvSpPr>
          <p:nvPr/>
        </p:nvSpPr>
        <p:spPr>
          <a:xfrm>
            <a:off x="7686675" y="2495961"/>
            <a:ext cx="4177753" cy="1936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초음파 펄스의 송출 사간을 제어하기 위한 발진 회로</a:t>
            </a:r>
            <a:endParaRPr lang="en-US" altLang="ko-KR" sz="1800" dirty="0"/>
          </a:p>
          <a:p>
            <a:r>
              <a:rPr lang="ko-KR" altLang="en-US" sz="1800" dirty="0"/>
              <a:t>초음파 </a:t>
            </a:r>
            <a:r>
              <a:rPr lang="ko-KR" altLang="en-US" sz="1800" dirty="0" err="1"/>
              <a:t>발진기에서</a:t>
            </a:r>
            <a:r>
              <a:rPr lang="ko-KR" altLang="en-US" sz="1800" dirty="0"/>
              <a:t> 나오는 </a:t>
            </a:r>
            <a:r>
              <a:rPr lang="en-US" altLang="ko-KR" sz="1800" dirty="0"/>
              <a:t>40kHz</a:t>
            </a:r>
            <a:r>
              <a:rPr lang="ko-KR" altLang="en-US" sz="1800" dirty="0"/>
              <a:t>를 제어</a:t>
            </a:r>
            <a:endParaRPr lang="en-US" altLang="ko-KR" sz="1800" dirty="0"/>
          </a:p>
          <a:p>
            <a:r>
              <a:rPr lang="en-US" altLang="ko-KR" sz="1800" dirty="0"/>
              <a:t>NE555 Timer</a:t>
            </a:r>
            <a:r>
              <a:rPr lang="ko-KR" altLang="en-US" sz="1800" dirty="0"/>
              <a:t>를 사용하여 </a:t>
            </a:r>
            <a:r>
              <a:rPr lang="en-US" altLang="ko-KR" sz="1800" dirty="0"/>
              <a:t>Pulse </a:t>
            </a:r>
            <a:r>
              <a:rPr lang="ko-KR" altLang="en-US" sz="1800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05539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80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초음파 펄스 </a:t>
            </a:r>
            <a:r>
              <a:rPr lang="ko-KR" altLang="en-US" sz="2400" b="1" dirty="0" err="1">
                <a:solidFill>
                  <a:schemeClr val="tx1">
                    <a:lumMod val="75000"/>
                  </a:schemeClr>
                </a:solidFill>
                <a:latin typeface="Times New Roman"/>
              </a:rPr>
              <a:t>발진기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Simulation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pic>
        <p:nvPicPr>
          <p:cNvPr id="9" name="내용 개체 틀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58" y="4283020"/>
            <a:ext cx="10577215" cy="181912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19" y="815986"/>
            <a:ext cx="5292055" cy="3124335"/>
          </a:xfrm>
          <a:prstGeom prst="rect">
            <a:avLst/>
          </a:prstGeom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6672844" y="1390641"/>
            <a:ext cx="5162550" cy="207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R4 = 2M</a:t>
            </a:r>
            <a:r>
              <a:rPr lang="el-GR" altLang="ko-KR" sz="1800" dirty="0"/>
              <a:t>Ω</a:t>
            </a:r>
            <a:r>
              <a:rPr lang="en-US" altLang="ko-KR" sz="1800" dirty="0"/>
              <a:t>, R6 = 8.2k</a:t>
            </a:r>
            <a:r>
              <a:rPr lang="el-GR" altLang="ko-KR" sz="1800" dirty="0"/>
              <a:t>Ω</a:t>
            </a:r>
            <a:r>
              <a:rPr lang="en-US" altLang="ko-KR" sz="1800" dirty="0"/>
              <a:t>, C3 = 0.047uF </a:t>
            </a:r>
            <a:r>
              <a:rPr lang="ko-KR" altLang="en-US" sz="1800" dirty="0"/>
              <a:t>설정</a:t>
            </a:r>
            <a:endParaRPr lang="en-US" altLang="ko-KR" sz="1800" dirty="0"/>
          </a:p>
          <a:p>
            <a:r>
              <a:rPr lang="en-US" altLang="ko-KR" sz="1800" dirty="0"/>
              <a:t>TH(High) = 0.69 x R6 x C3 = 0.265 </a:t>
            </a:r>
            <a:r>
              <a:rPr lang="en-US" altLang="ko-KR" sz="1800" dirty="0" err="1"/>
              <a:t>msec</a:t>
            </a:r>
            <a:r>
              <a:rPr lang="en-US" altLang="ko-KR" sz="1800" dirty="0"/>
              <a:t> </a:t>
            </a:r>
          </a:p>
          <a:p>
            <a:r>
              <a:rPr lang="en-US" altLang="ko-KR" sz="1800" dirty="0"/>
              <a:t> TL(Low) = 0.69 x (R4 + R6) x C3 = 65.12 </a:t>
            </a:r>
            <a:r>
              <a:rPr lang="en-US" altLang="ko-KR" sz="1800" dirty="0" err="1"/>
              <a:t>msec</a:t>
            </a:r>
            <a:endParaRPr lang="en-US" altLang="ko-KR" sz="1800" dirty="0"/>
          </a:p>
          <a:p>
            <a:r>
              <a:rPr lang="en-US" altLang="ko-KR" sz="1800" dirty="0"/>
              <a:t> T = TL + TH = 65.385 </a:t>
            </a:r>
            <a:r>
              <a:rPr lang="en-US" altLang="ko-KR" sz="1800" dirty="0" err="1"/>
              <a:t>msec</a:t>
            </a:r>
            <a:r>
              <a:rPr lang="en-US" altLang="ko-KR" sz="1800" dirty="0"/>
              <a:t> </a:t>
            </a:r>
          </a:p>
          <a:p>
            <a:r>
              <a:rPr lang="en-US" altLang="ko-KR" sz="1800" dirty="0"/>
              <a:t>F(Frequency) = 1/T = 15.3[Hz]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59115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80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초음파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Transmitter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Analysis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sp>
        <p:nvSpPr>
          <p:cNvPr id="9" name="직사각형 8"/>
          <p:cNvSpPr/>
          <p:nvPr/>
        </p:nvSpPr>
        <p:spPr>
          <a:xfrm>
            <a:off x="2778352" y="3115888"/>
            <a:ext cx="1055191" cy="99212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101" y="2198354"/>
            <a:ext cx="6276583" cy="2019036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4122619" y="2289206"/>
            <a:ext cx="951196" cy="181880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362890" y="2289206"/>
            <a:ext cx="1703303" cy="181880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7723481" y="4524674"/>
            <a:ext cx="4289474" cy="1677986"/>
            <a:chOff x="7504406" y="2580790"/>
            <a:chExt cx="4289474" cy="1677986"/>
          </a:xfrm>
        </p:grpSpPr>
        <p:sp>
          <p:nvSpPr>
            <p:cNvPr id="12" name="직사각형 11"/>
            <p:cNvSpPr/>
            <p:nvPr/>
          </p:nvSpPr>
          <p:spPr>
            <a:xfrm>
              <a:off x="7868666" y="2949413"/>
              <a:ext cx="906746" cy="294633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868666" y="2894610"/>
              <a:ext cx="3925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Masking  : Transmitter, Receiver </a:t>
              </a:r>
              <a:r>
                <a:rPr lang="ko-KR" altLang="en-US" dirty="0"/>
                <a:t>구분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876300" y="3343697"/>
              <a:ext cx="793603" cy="323769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68666" y="3326351"/>
              <a:ext cx="3100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Buffer </a:t>
              </a:r>
              <a:endParaRPr lang="ko-KR" altLang="en-US" dirty="0"/>
            </a:p>
          </p:txBody>
        </p:sp>
        <p:sp>
          <p:nvSpPr>
            <p:cNvPr id="19" name="내용 개체 틀 2"/>
            <p:cNvSpPr txBox="1">
              <a:spLocks/>
            </p:cNvSpPr>
            <p:nvPr/>
          </p:nvSpPr>
          <p:spPr>
            <a:xfrm>
              <a:off x="7504406" y="2580790"/>
              <a:ext cx="4289474" cy="167798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800" dirty="0"/>
                <a:t>역할</a:t>
              </a:r>
              <a:endParaRPr lang="en-US" altLang="ko-KR" sz="1800" dirty="0"/>
            </a:p>
            <a:p>
              <a:pPr marL="0" indent="0">
                <a:buNone/>
              </a:pPr>
              <a:r>
                <a:rPr lang="en-US" altLang="ko-KR" sz="1800" dirty="0">
                  <a:sym typeface="Wingdings" panose="05000000000000000000" pitchFamily="2" charset="2"/>
                </a:rPr>
                <a:t> </a:t>
              </a:r>
            </a:p>
            <a:p>
              <a:pPr marL="0" indent="0">
                <a:buNone/>
              </a:pPr>
              <a:r>
                <a:rPr lang="en-US" altLang="ko-KR" sz="1800" dirty="0">
                  <a:sym typeface="Wingdings" panose="05000000000000000000" pitchFamily="2" charset="2"/>
                </a:rPr>
                <a:t> </a:t>
              </a:r>
            </a:p>
            <a:p>
              <a:pPr marL="0" indent="0">
                <a:buNone/>
              </a:pPr>
              <a:r>
                <a:rPr lang="en-US" altLang="ko-KR" sz="1800" dirty="0">
                  <a:sym typeface="Wingdings" panose="05000000000000000000" pitchFamily="2" charset="2"/>
                </a:rPr>
                <a:t> </a:t>
              </a:r>
              <a:endParaRPr lang="ko-KR" altLang="en-US" sz="1800" dirty="0"/>
            </a:p>
            <a:p>
              <a:endParaRPr lang="ko-KR" altLang="en-US" dirty="0"/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885094" y="3774370"/>
              <a:ext cx="1683782" cy="27974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868666" y="3711525"/>
              <a:ext cx="17002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Voltage </a:t>
              </a:r>
              <a:r>
                <a:rPr lang="en-US" altLang="ko-KR" dirty="0" err="1"/>
                <a:t>Doubler</a:t>
              </a:r>
              <a:endParaRPr lang="ko-KR" altLang="en-US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942" y="2289206"/>
            <a:ext cx="2168421" cy="5385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688" y="4723907"/>
            <a:ext cx="3266075" cy="3424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6802" y="1248454"/>
            <a:ext cx="3896088" cy="5726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225" y="902244"/>
            <a:ext cx="1225160" cy="81532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015" y="4594591"/>
            <a:ext cx="1120781" cy="69766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6841" y="2100936"/>
            <a:ext cx="1587145" cy="1480013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2469723" y="2827745"/>
            <a:ext cx="1" cy="5065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2489276" y="3781181"/>
            <a:ext cx="1" cy="8022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H="1" flipV="1">
            <a:off x="3927049" y="1702380"/>
            <a:ext cx="16464" cy="19095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6332405" y="1702381"/>
            <a:ext cx="0" cy="9547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6314563" y="3670139"/>
            <a:ext cx="1" cy="8022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8018607" y="2839376"/>
            <a:ext cx="13049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50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80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</a:rPr>
              <a:t>초음파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Transmitter Simulation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pic>
        <p:nvPicPr>
          <p:cNvPr id="15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38" y="800761"/>
            <a:ext cx="4628752" cy="148896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545" y="2146401"/>
            <a:ext cx="7853213" cy="164228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19" y="3855365"/>
            <a:ext cx="8850913" cy="279943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238875" y="2327317"/>
            <a:ext cx="542925" cy="54923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6781800" y="2876550"/>
            <a:ext cx="2438400" cy="10572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H="1">
            <a:off x="1304925" y="2876550"/>
            <a:ext cx="4933950" cy="10310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200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4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27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Receiver</a:t>
            </a:r>
          </a:p>
        </p:txBody>
      </p:sp>
    </p:spTree>
    <p:extLst>
      <p:ext uri="{BB962C8B-B14F-4D97-AF65-F5344CB8AC3E}">
        <p14:creationId xmlns:p14="http://schemas.microsoft.com/office/powerpoint/2010/main" val="1524766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443C040-2DF2-0CFA-C095-E11F43495F8F}"/>
              </a:ext>
            </a:extLst>
          </p:cNvPr>
          <p:cNvCxnSpPr>
            <a:cxnSpLocks/>
          </p:cNvCxnSpPr>
          <p:nvPr/>
        </p:nvCxnSpPr>
        <p:spPr>
          <a:xfrm>
            <a:off x="482513" y="744139"/>
            <a:ext cx="5358063" cy="0"/>
          </a:xfrm>
          <a:prstGeom prst="line">
            <a:avLst/>
          </a:prstGeom>
          <a:ln w="1905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8C5174-002E-8FB9-7655-0FC41CE52AE0}"/>
              </a:ext>
            </a:extLst>
          </p:cNvPr>
          <p:cNvSpPr txBox="1"/>
          <p:nvPr/>
        </p:nvSpPr>
        <p:spPr>
          <a:xfrm>
            <a:off x="377565" y="202203"/>
            <a:ext cx="12847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chemeClr val="tx1">
                    <a:lumMod val="75000"/>
                  </a:schemeClr>
                </a:solidFill>
              </a:rPr>
              <a:t>INDEX</a:t>
            </a:r>
            <a:endParaRPr lang="ko-KR" altLang="en-US" sz="28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1141146" y="1213494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1043194" y="1011587"/>
            <a:ext cx="730101" cy="649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01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1537849" y="1653485"/>
            <a:ext cx="2018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Project Outline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1574453" y="2117637"/>
            <a:ext cx="2402261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Project Goal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BOM(bill of material)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1043194" y="954224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4835453" y="1213494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4737501" y="101158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02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5232156" y="1653485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Diagram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5268760" y="2117637"/>
            <a:ext cx="1905009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Block Diagram</a:t>
            </a: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Circuit Diagram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4737501" y="954224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5940418C-FA88-8E5D-205F-0EEC6A5E0020}"/>
              </a:ext>
            </a:extLst>
          </p:cNvPr>
          <p:cNvSpPr/>
          <p:nvPr/>
        </p:nvSpPr>
        <p:spPr>
          <a:xfrm>
            <a:off x="8520743" y="1132475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50124D-00B0-B5AB-113C-6DE6E67D9734}"/>
              </a:ext>
            </a:extLst>
          </p:cNvPr>
          <p:cNvSpPr txBox="1"/>
          <p:nvPr/>
        </p:nvSpPr>
        <p:spPr>
          <a:xfrm>
            <a:off x="8422791" y="930568"/>
            <a:ext cx="811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03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4FB922-1B4D-1CC5-8FD0-9F2BC262AECB}"/>
              </a:ext>
            </a:extLst>
          </p:cNvPr>
          <p:cNvSpPr txBox="1"/>
          <p:nvPr/>
        </p:nvSpPr>
        <p:spPr>
          <a:xfrm>
            <a:off x="8917446" y="1572466"/>
            <a:ext cx="1502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</a:rPr>
              <a:t>Transmitter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50E8D32-9DA7-D5FA-D855-5F970BFA545D}"/>
              </a:ext>
            </a:extLst>
          </p:cNvPr>
          <p:cNvSpPr txBox="1"/>
          <p:nvPr/>
        </p:nvSpPr>
        <p:spPr>
          <a:xfrm>
            <a:off x="8954050" y="2036618"/>
            <a:ext cx="2239716" cy="949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초음파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발진기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초음파 펄스 </a:t>
            </a:r>
            <a:r>
              <a:rPr lang="ko-KR" altLang="en-US" sz="1600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발진기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초음파 </a:t>
            </a:r>
            <a:r>
              <a:rPr lang="en-US" altLang="ko-KR" sz="1600" dirty="0"/>
              <a:t>Transmitter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A710C583-7A03-EDF3-AA61-C3D30401976B}"/>
              </a:ext>
            </a:extLst>
          </p:cNvPr>
          <p:cNvSpPr/>
          <p:nvPr/>
        </p:nvSpPr>
        <p:spPr>
          <a:xfrm>
            <a:off x="1192002" y="3912601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10C471-8927-F814-B269-1E16799BB271}"/>
              </a:ext>
            </a:extLst>
          </p:cNvPr>
          <p:cNvSpPr txBox="1"/>
          <p:nvPr/>
        </p:nvSpPr>
        <p:spPr>
          <a:xfrm>
            <a:off x="1094050" y="3710694"/>
            <a:ext cx="8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04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0C39EC-8682-8AE9-1072-3873A0F86395}"/>
              </a:ext>
            </a:extLst>
          </p:cNvPr>
          <p:cNvSpPr txBox="1"/>
          <p:nvPr/>
        </p:nvSpPr>
        <p:spPr>
          <a:xfrm>
            <a:off x="1588705" y="4352592"/>
            <a:ext cx="1200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Receiver</a:t>
            </a:r>
            <a:endParaRPr lang="ko-KR" altLang="en-US" sz="2000" b="1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F0A3B4-82EE-86DC-566B-B64B51F2A90A}"/>
                  </a:ext>
                </a:extLst>
              </p:cNvPr>
              <p:cNvSpPr txBox="1"/>
              <p:nvPr/>
            </p:nvSpPr>
            <p:spPr>
              <a:xfrm>
                <a:off x="1625309" y="4816744"/>
                <a:ext cx="2034531" cy="15411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66700" indent="-2667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ko-KR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Amplifier</a:t>
                </a:r>
              </a:p>
              <a:p>
                <a:pPr marL="266700" indent="-2667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반파 정류 회로</a:t>
                </a:r>
                <a:endParaRPr lang="en-US" altLang="ko-KR" sz="16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266700" indent="-2667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신호 검출 회로</a:t>
                </a:r>
                <a:endParaRPr lang="en-US" altLang="ko-KR" sz="16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  <a:p>
                <a:pPr marL="266700" indent="-2667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160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𝑆𝑅</m:t>
                        </m:r>
                      </m:e>
                    </m:acc>
                    <m:r>
                      <a:rPr lang="en-US" altLang="ko-KR" sz="1600" b="0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𝐿𝑎𝑡𝑐</a:t>
                </a:r>
                <a:r>
                  <a:rPr lang="en-US" altLang="ko-KR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ℎ </a:t>
                </a:r>
              </a:p>
              <a:p>
                <a:pPr marL="266700" indent="-266700">
                  <a:lnSpc>
                    <a:spcPct val="12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600" dirty="0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측정 펄스 </a:t>
                </a:r>
                <a:r>
                  <a:rPr lang="ko-KR" altLang="en-US" sz="1600" dirty="0" err="1">
                    <a:solidFill>
                      <a:schemeClr val="tx1">
                        <a:lumMod val="75000"/>
                      </a:schemeClr>
                    </a:solidFill>
                    <a:latin typeface="+mn-ea"/>
                  </a:rPr>
                  <a:t>발진기</a:t>
                </a:r>
                <a:endParaRPr lang="en-US" altLang="ko-KR" sz="1600" dirty="0">
                  <a:solidFill>
                    <a:schemeClr val="tx1">
                      <a:lumMod val="75000"/>
                    </a:schemeClr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2F0A3B4-82EE-86DC-566B-B64B51F2A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309" y="4816744"/>
                <a:ext cx="2034531" cy="1541191"/>
              </a:xfrm>
              <a:prstGeom prst="rect">
                <a:avLst/>
              </a:prstGeom>
              <a:blipFill>
                <a:blip r:embed="rId2"/>
                <a:stretch>
                  <a:fillRect l="-1201" r="-601" b="-39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타원 24">
            <a:extLst>
              <a:ext uri="{FF2B5EF4-FFF2-40B4-BE49-F238E27FC236}">
                <a16:creationId xmlns:a16="http://schemas.microsoft.com/office/drawing/2014/main" id="{D3B5107A-D926-DA22-A0DD-6CAE9AE971DA}"/>
              </a:ext>
            </a:extLst>
          </p:cNvPr>
          <p:cNvSpPr/>
          <p:nvPr/>
        </p:nvSpPr>
        <p:spPr>
          <a:xfrm>
            <a:off x="5128566" y="3878613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C9396F-783B-AE52-1832-45DBE9A19E9E}"/>
              </a:ext>
            </a:extLst>
          </p:cNvPr>
          <p:cNvSpPr txBox="1"/>
          <p:nvPr/>
        </p:nvSpPr>
        <p:spPr>
          <a:xfrm>
            <a:off x="5030614" y="3672273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05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228916-AB2F-E43B-7C70-2D46F9C28A9C}"/>
              </a:ext>
            </a:extLst>
          </p:cNvPr>
          <p:cNvSpPr txBox="1"/>
          <p:nvPr/>
        </p:nvSpPr>
        <p:spPr>
          <a:xfrm>
            <a:off x="5525269" y="431860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회로 조립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79BF79-502A-97AD-1550-3E355761F30C}"/>
              </a:ext>
            </a:extLst>
          </p:cNvPr>
          <p:cNvSpPr txBox="1"/>
          <p:nvPr/>
        </p:nvSpPr>
        <p:spPr>
          <a:xfrm>
            <a:off x="5561873" y="4782756"/>
            <a:ext cx="1836785" cy="654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회로 조립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Test Point </a:t>
            </a: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확인</a:t>
            </a: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5030614" y="3619343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타원 37">
            <a:extLst>
              <a:ext uri="{FF2B5EF4-FFF2-40B4-BE49-F238E27FC236}">
                <a16:creationId xmlns:a16="http://schemas.microsoft.com/office/drawing/2014/main" id="{988D1117-0D10-C704-F554-8CD758D4F52C}"/>
              </a:ext>
            </a:extLst>
          </p:cNvPr>
          <p:cNvSpPr/>
          <p:nvPr/>
        </p:nvSpPr>
        <p:spPr>
          <a:xfrm>
            <a:off x="8617350" y="3749936"/>
            <a:ext cx="1535598" cy="1535598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644CFF-E20B-4E1D-012D-7AED88854619}"/>
              </a:ext>
            </a:extLst>
          </p:cNvPr>
          <p:cNvSpPr txBox="1"/>
          <p:nvPr/>
        </p:nvSpPr>
        <p:spPr>
          <a:xfrm>
            <a:off x="8519398" y="3543596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</a:schemeClr>
                </a:solidFill>
                <a:latin typeface="+mj-ea"/>
                <a:ea typeface="+mj-ea"/>
              </a:rPr>
              <a:t>06</a:t>
            </a:r>
            <a:endParaRPr lang="ko-KR" altLang="en-US" sz="3600" b="1" dirty="0">
              <a:solidFill>
                <a:schemeClr val="tx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0459A77-31B6-24DE-CF07-3A13A186139D}"/>
              </a:ext>
            </a:extLst>
          </p:cNvPr>
          <p:cNvSpPr txBox="1"/>
          <p:nvPr/>
        </p:nvSpPr>
        <p:spPr>
          <a:xfrm>
            <a:off x="9014053" y="4189927"/>
            <a:ext cx="1037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err="1">
                <a:solidFill>
                  <a:schemeClr val="tx1">
                    <a:lumMod val="75000"/>
                  </a:schemeClr>
                </a:solidFill>
                <a:latin typeface="+mn-ea"/>
              </a:rPr>
              <a:t>Reveiw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4F1B0E-D495-3F56-05EA-C331CA78F381}"/>
              </a:ext>
            </a:extLst>
          </p:cNvPr>
          <p:cNvSpPr txBox="1"/>
          <p:nvPr/>
        </p:nvSpPr>
        <p:spPr>
          <a:xfrm>
            <a:off x="9050657" y="4654079"/>
            <a:ext cx="1829347" cy="654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거리 측정 결과</a:t>
            </a:r>
            <a:endParaRPr lang="en-US" altLang="ko-KR" sz="1600" dirty="0">
              <a:solidFill>
                <a:schemeClr val="tx1">
                  <a:lumMod val="75000"/>
                </a:schemeClr>
              </a:solidFill>
              <a:latin typeface="+mn-ea"/>
            </a:endParaRPr>
          </a:p>
          <a:p>
            <a:pPr marL="266700" indent="-2667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solidFill>
                  <a:schemeClr val="tx1">
                    <a:lumMod val="75000"/>
                  </a:schemeClr>
                </a:solidFill>
                <a:latin typeface="+mn-ea"/>
              </a:rPr>
              <a:t>개선 사항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8519398" y="3490666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112B63E0-3A5C-F9F6-A04C-BD48A4020323}"/>
              </a:ext>
            </a:extLst>
          </p:cNvPr>
          <p:cNvCxnSpPr>
            <a:cxnSpLocks/>
          </p:cNvCxnSpPr>
          <p:nvPr/>
        </p:nvCxnSpPr>
        <p:spPr>
          <a:xfrm flipH="1">
            <a:off x="1073043" y="3641706"/>
            <a:ext cx="1123249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0D0F4ACB-EA6A-2AC4-1DA4-A2225806451E}"/>
              </a:ext>
            </a:extLst>
          </p:cNvPr>
          <p:cNvCxnSpPr>
            <a:cxnSpLocks/>
          </p:cNvCxnSpPr>
          <p:nvPr/>
        </p:nvCxnSpPr>
        <p:spPr>
          <a:xfrm flipH="1">
            <a:off x="8445981" y="870926"/>
            <a:ext cx="1123200" cy="135096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46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80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Amplifier Analysis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  <p:pic>
        <p:nvPicPr>
          <p:cNvPr id="30" name="내용 개체 틀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224" y="1211280"/>
            <a:ext cx="2890184" cy="201017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19" y="3440725"/>
            <a:ext cx="6067225" cy="2158183"/>
          </a:xfrm>
          <a:prstGeom prst="rect">
            <a:avLst/>
          </a:prstGeom>
        </p:spPr>
      </p:pic>
      <p:sp>
        <p:nvSpPr>
          <p:cNvPr id="35" name="내용 개체 틀 2"/>
          <p:cNvSpPr txBox="1">
            <a:spLocks/>
          </p:cNvSpPr>
          <p:nvPr/>
        </p:nvSpPr>
        <p:spPr>
          <a:xfrm>
            <a:off x="6463292" y="2683283"/>
            <a:ext cx="5585833" cy="1076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송신기에서 발파된 신호가 </a:t>
            </a:r>
            <a:r>
              <a:rPr lang="en-US" altLang="ko-KR" sz="1800" dirty="0"/>
              <a:t>Reflection </a:t>
            </a:r>
            <a:r>
              <a:rPr lang="ko-KR" altLang="en-US" sz="1800" dirty="0"/>
              <a:t>되어 돌아오면 너무 작기 때문에 증폭이 필요</a:t>
            </a:r>
            <a:r>
              <a:rPr lang="en-US" altLang="ko-KR" sz="1800" dirty="0">
                <a:sym typeface="Wingdings" panose="05000000000000000000" pitchFamily="2" charset="2"/>
              </a:rPr>
              <a:t> </a:t>
            </a:r>
            <a:r>
              <a:rPr lang="en-US" altLang="ko-KR" sz="1800" dirty="0"/>
              <a:t> OP – Amp </a:t>
            </a:r>
            <a:r>
              <a:rPr lang="ko-KR" altLang="en-US" sz="1800" dirty="0"/>
              <a:t>사용</a:t>
            </a:r>
            <a:endParaRPr lang="en-US" altLang="ko-KR" sz="1800" dirty="0"/>
          </a:p>
          <a:p>
            <a:r>
              <a:rPr lang="ko-KR" altLang="en-US" sz="1800" dirty="0"/>
              <a:t> </a:t>
            </a:r>
            <a:r>
              <a:rPr lang="en-US" altLang="ko-KR" sz="1800" dirty="0"/>
              <a:t>OP – Amp</a:t>
            </a:r>
            <a:r>
              <a:rPr lang="ko-KR" altLang="en-US" sz="1800" dirty="0"/>
              <a:t>를 이용하여 </a:t>
            </a:r>
            <a:r>
              <a:rPr lang="en-US" altLang="ko-KR" sz="1800" dirty="0"/>
              <a:t>10</a:t>
            </a:r>
            <a:r>
              <a:rPr lang="ko-KR" altLang="en-US" sz="1800" dirty="0"/>
              <a:t>배 </a:t>
            </a:r>
            <a:r>
              <a:rPr lang="en-US" altLang="ko-KR" sz="1800" dirty="0"/>
              <a:t>X 10</a:t>
            </a:r>
            <a:r>
              <a:rPr lang="ko-KR" altLang="en-US" sz="1800" dirty="0"/>
              <a:t>배 </a:t>
            </a:r>
            <a:r>
              <a:rPr lang="en-US" altLang="ko-KR" sz="1800" dirty="0"/>
              <a:t>= 100</a:t>
            </a:r>
            <a:r>
              <a:rPr lang="ko-KR" altLang="en-US" sz="1800" dirty="0"/>
              <a:t>배 증폭</a:t>
            </a:r>
            <a:endParaRPr lang="en-US" altLang="ko-KR" sz="1800" dirty="0"/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94107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80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Amplifier Simulation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08" y="1671443"/>
            <a:ext cx="9863968" cy="356893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88431" y="2278156"/>
            <a:ext cx="1063636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20mV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564631" y="3757646"/>
            <a:ext cx="1063636" cy="36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 2V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834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80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</a:rPr>
              <a:t>반파 정류 회로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 Analysis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93C447-F57D-DD0B-107F-297BD1E81D61}"/>
              </a:ext>
            </a:extLst>
          </p:cNvPr>
          <p:cNvSpPr/>
          <p:nvPr/>
        </p:nvSpPr>
        <p:spPr>
          <a:xfrm>
            <a:off x="7044375" y="909696"/>
            <a:ext cx="2285853" cy="43611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44375" y="943087"/>
            <a:ext cx="255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DC blocking capacitor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044375" y="1510984"/>
            <a:ext cx="4985807" cy="1578102"/>
            <a:chOff x="6367993" y="2916156"/>
            <a:chExt cx="4985807" cy="1578102"/>
          </a:xfrm>
        </p:grpSpPr>
        <p:sp>
          <p:nvSpPr>
            <p:cNvPr id="14" name="직사각형 13"/>
            <p:cNvSpPr/>
            <p:nvPr/>
          </p:nvSpPr>
          <p:spPr>
            <a:xfrm>
              <a:off x="6367993" y="2916156"/>
              <a:ext cx="3795182" cy="1578102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67993" y="2961607"/>
              <a:ext cx="29418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SBD(</a:t>
              </a:r>
              <a:r>
                <a:rPr lang="en-US" altLang="ko-KR" dirty="0" err="1"/>
                <a:t>Schottky</a:t>
              </a:r>
              <a:r>
                <a:rPr lang="en-US" altLang="ko-KR" dirty="0"/>
                <a:t> Barrier Diode)</a:t>
              </a:r>
              <a:endParaRPr lang="ko-KR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6499680" y="3412525"/>
                  <a:ext cx="4854120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dirty="0">
                      <a:sym typeface="Wingdings" panose="05000000000000000000" pitchFamily="2" charset="2"/>
                    </a:rPr>
                    <a:t>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</m:oMath>
                  </a14:m>
                  <a:r>
                    <a:rPr lang="en-US" altLang="ko-KR" dirty="0"/>
                    <a:t>=0.5</a:t>
                  </a:r>
                  <a:r>
                    <a:rPr lang="ko-KR" altLang="en-US" dirty="0"/>
                    <a:t>이하 </a:t>
                  </a:r>
                  <a:endParaRPr lang="en-US" altLang="ko-KR" dirty="0"/>
                </a:p>
                <a:p>
                  <a:r>
                    <a:rPr lang="en-US" altLang="ko-KR" dirty="0">
                      <a:sym typeface="Wingdings" panose="05000000000000000000" pitchFamily="2" charset="2"/>
                    </a:rPr>
                    <a:t></a:t>
                  </a:r>
                  <a:r>
                    <a:rPr lang="ko-KR" altLang="en-US" dirty="0">
                      <a:sym typeface="Wingdings" panose="05000000000000000000" pitchFamily="2" charset="2"/>
                    </a:rPr>
                    <a:t>신호 스위칭</a:t>
                  </a:r>
                  <a:r>
                    <a:rPr lang="en-US" altLang="ko-KR" dirty="0">
                      <a:sym typeface="Wingdings" panose="05000000000000000000" pitchFamily="2" charset="2"/>
                    </a:rPr>
                    <a:t>(on-off)</a:t>
                  </a:r>
                  <a:r>
                    <a:rPr lang="ko-KR" altLang="en-US" dirty="0">
                      <a:sym typeface="Wingdings" panose="05000000000000000000" pitchFamily="2" charset="2"/>
                    </a:rPr>
                    <a:t> 속도가 빠름</a:t>
                  </a:r>
                  <a:endParaRPr lang="en-US" altLang="ko-KR" dirty="0">
                    <a:sym typeface="Wingdings" panose="05000000000000000000" pitchFamily="2" charset="2"/>
                  </a:endParaRPr>
                </a:p>
                <a:p>
                  <a:r>
                    <a:rPr lang="en-US" altLang="ko-KR" dirty="0">
                      <a:sym typeface="Wingdings" panose="05000000000000000000" pitchFamily="2" charset="2"/>
                    </a:rPr>
                    <a:t></a:t>
                  </a:r>
                  <a:r>
                    <a:rPr lang="ko-KR" altLang="en-US" dirty="0">
                      <a:sym typeface="Wingdings" panose="05000000000000000000" pitchFamily="2" charset="2"/>
                    </a:rPr>
                    <a:t>고속</a:t>
                  </a:r>
                  <a:endParaRPr lang="ko-KR" altLang="en-US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9680" y="3412525"/>
                  <a:ext cx="4854120" cy="923330"/>
                </a:xfrm>
                <a:prstGeom prst="rect">
                  <a:avLst/>
                </a:prstGeom>
                <a:blipFill>
                  <a:blip r:embed="rId2"/>
                  <a:stretch>
                    <a:fillRect l="-1005" t="-3947" b="-9211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그룹 3"/>
          <p:cNvGrpSpPr/>
          <p:nvPr/>
        </p:nvGrpSpPr>
        <p:grpSpPr>
          <a:xfrm>
            <a:off x="893336" y="1842038"/>
            <a:ext cx="5580487" cy="2994852"/>
            <a:chOff x="1593468" y="2068340"/>
            <a:chExt cx="4344651" cy="2287532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E93C447-F57D-DD0B-107F-297BD1E81D61}"/>
                </a:ext>
              </a:extLst>
            </p:cNvPr>
            <p:cNvSpPr/>
            <p:nvPr/>
          </p:nvSpPr>
          <p:spPr>
            <a:xfrm>
              <a:off x="2613494" y="2314868"/>
              <a:ext cx="370936" cy="736911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158102" y="2511022"/>
              <a:ext cx="1645257" cy="1202574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3468" y="2068340"/>
              <a:ext cx="4344651" cy="2287532"/>
            </a:xfrm>
            <a:prstGeom prst="rect">
              <a:avLst/>
            </a:prstGeom>
          </p:spPr>
        </p:pic>
      </p:grpSp>
      <p:sp>
        <p:nvSpPr>
          <p:cNvPr id="22" name="내용 개체 틀 2"/>
          <p:cNvSpPr txBox="1">
            <a:spLocks/>
          </p:cNvSpPr>
          <p:nvPr/>
        </p:nvSpPr>
        <p:spPr>
          <a:xfrm>
            <a:off x="7044375" y="3728345"/>
            <a:ext cx="4223757" cy="2291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C4</a:t>
            </a:r>
            <a:r>
              <a:rPr lang="ko-KR" altLang="en-US" sz="1800" dirty="0"/>
              <a:t>를 지나면서 기준점 </a:t>
            </a:r>
            <a:r>
              <a:rPr lang="en-US" altLang="ko-KR" sz="1800" dirty="0"/>
              <a:t>0V(-6V ~ 6V)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/>
              <a:t>기준점 </a:t>
            </a:r>
            <a:r>
              <a:rPr lang="en-US" altLang="ko-KR" sz="1800" dirty="0"/>
              <a:t>1V(+7V ~ -5V)</a:t>
            </a:r>
          </a:p>
          <a:p>
            <a:endParaRPr lang="en-US" altLang="ko-KR" sz="1800" dirty="0"/>
          </a:p>
          <a:p>
            <a:r>
              <a:rPr lang="en-US" altLang="ko-KR" sz="1800" dirty="0"/>
              <a:t>D2</a:t>
            </a:r>
            <a:r>
              <a:rPr lang="ko-KR" altLang="en-US" sz="1800" dirty="0"/>
              <a:t>를 지나면서 </a:t>
            </a:r>
            <a:r>
              <a:rPr lang="en-US" altLang="ko-KR" sz="1800" dirty="0"/>
              <a:t>0V </a:t>
            </a:r>
            <a:r>
              <a:rPr lang="ko-KR" altLang="en-US" sz="1800" dirty="0"/>
              <a:t>이하 전압 차단</a:t>
            </a:r>
            <a:endParaRPr lang="en-US" altLang="ko-KR" sz="1800" dirty="0"/>
          </a:p>
          <a:p>
            <a:endParaRPr lang="ko-KR" altLang="en-US" sz="1800" dirty="0"/>
          </a:p>
          <a:p>
            <a:r>
              <a:rPr lang="en-US" altLang="ko-KR" sz="1800" dirty="0"/>
              <a:t>C5</a:t>
            </a:r>
            <a:r>
              <a:rPr lang="ko-KR" altLang="en-US" sz="1800" dirty="0"/>
              <a:t>로 인하여 교류 </a:t>
            </a:r>
            <a:r>
              <a:rPr lang="en-US" altLang="ko-KR" sz="1800" dirty="0">
                <a:sym typeface="Wingdings" panose="05000000000000000000" pitchFamily="2" charset="2"/>
              </a:rPr>
              <a:t> </a:t>
            </a:r>
            <a:r>
              <a:rPr lang="ko-KR" altLang="en-US" sz="1800" dirty="0"/>
              <a:t>직류 보임</a:t>
            </a:r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61167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80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</a:rPr>
              <a:t>반파 정류 회로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 Simulation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  <p:pic>
        <p:nvPicPr>
          <p:cNvPr id="9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38" y="1003813"/>
            <a:ext cx="9159607" cy="250626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58" y="3952627"/>
            <a:ext cx="8547879" cy="239856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982200" y="5082659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교류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직류 보임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982200" y="1475951"/>
            <a:ext cx="202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0V </a:t>
            </a:r>
            <a:r>
              <a:rPr lang="ko-KR" altLang="en-US" dirty="0"/>
              <a:t>이하 전압 차단</a:t>
            </a:r>
            <a:endParaRPr lang="en-US" altLang="ko-KR" dirty="0"/>
          </a:p>
        </p:txBody>
      </p:sp>
      <p:sp>
        <p:nvSpPr>
          <p:cNvPr id="4" name="오른쪽 화살표 3"/>
          <p:cNvSpPr/>
          <p:nvPr/>
        </p:nvSpPr>
        <p:spPr>
          <a:xfrm>
            <a:off x="9474045" y="1252569"/>
            <a:ext cx="508155" cy="81609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>
            <a:off x="9365891" y="4859278"/>
            <a:ext cx="508155" cy="816095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2649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80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</a:rPr>
              <a:t>신호 검출 회로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 Analysis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AD3F4A-3049-265D-52AC-82DAF5D599C2}"/>
              </a:ext>
            </a:extLst>
          </p:cNvPr>
          <p:cNvSpPr txBox="1"/>
          <p:nvPr/>
        </p:nvSpPr>
        <p:spPr>
          <a:xfrm>
            <a:off x="5728555" y="1516159"/>
            <a:ext cx="5120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초음파 수신 유무를 따지는 회로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되돌아오는 초음파 검출하는 회로</a:t>
            </a:r>
            <a:endParaRPr lang="en-US" altLang="ko-KR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E0CA7C3-9B9F-63DB-7788-6AD4D9318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116" y="1504990"/>
            <a:ext cx="3359038" cy="46229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19B8397-2BC4-CD03-CA35-9F511E11128C}"/>
              </a:ext>
            </a:extLst>
          </p:cNvPr>
          <p:cNvSpPr txBox="1"/>
          <p:nvPr/>
        </p:nvSpPr>
        <p:spPr>
          <a:xfrm>
            <a:off x="5762081" y="4836337"/>
            <a:ext cx="6101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/>
              <a:t>현재 목표하는 바</a:t>
            </a:r>
            <a:endParaRPr lang="en-US" altLang="ko-KR" b="1" dirty="0"/>
          </a:p>
          <a:p>
            <a:r>
              <a:rPr lang="ko-KR" altLang="en-US" dirty="0"/>
              <a:t>속도가 중요하지 않기 때문에 더 경제적인 OP-AMP 사용함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EDD64BC9-E065-DBD8-7A41-57F3485E81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830109"/>
              </p:ext>
            </p:extLst>
          </p:nvPr>
        </p:nvGraphicFramePr>
        <p:xfrm>
          <a:off x="6096000" y="3103117"/>
          <a:ext cx="3956915" cy="1384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0615">
                  <a:extLst>
                    <a:ext uri="{9D8B030D-6E8A-4147-A177-3AD203B41FA5}">
                      <a16:colId xmlns:a16="http://schemas.microsoft.com/office/drawing/2014/main" val="1891481993"/>
                    </a:ext>
                  </a:extLst>
                </a:gridCol>
                <a:gridCol w="1430215">
                  <a:extLst>
                    <a:ext uri="{9D8B030D-6E8A-4147-A177-3AD203B41FA5}">
                      <a16:colId xmlns:a16="http://schemas.microsoft.com/office/drawing/2014/main" val="3331999836"/>
                    </a:ext>
                  </a:extLst>
                </a:gridCol>
                <a:gridCol w="1706085">
                  <a:extLst>
                    <a:ext uri="{9D8B030D-6E8A-4147-A177-3AD203B41FA5}">
                      <a16:colId xmlns:a16="http://schemas.microsoft.com/office/drawing/2014/main" val="2852827441"/>
                    </a:ext>
                  </a:extLst>
                </a:gridCol>
              </a:tblGrid>
              <a:tr h="46163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전용 비교기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OP-AMP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326951"/>
                  </a:ext>
                </a:extLst>
              </a:tr>
              <a:tr h="4616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속도 빠름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Stability </a:t>
                      </a:r>
                      <a:r>
                        <a:rPr lang="ko-KR" altLang="en-US" dirty="0"/>
                        <a:t>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665886"/>
                  </a:ext>
                </a:extLst>
              </a:tr>
              <a:tr h="46163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Noise </a:t>
                      </a:r>
                      <a:r>
                        <a:rPr lang="ko-KR" altLang="en-US" dirty="0"/>
                        <a:t>발생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속도 느림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891126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20A5DA8-78AB-9EAA-9629-D261ECCA53B2}"/>
              </a:ext>
            </a:extLst>
          </p:cNvPr>
          <p:cNvSpPr txBox="1"/>
          <p:nvPr/>
        </p:nvSpPr>
        <p:spPr>
          <a:xfrm>
            <a:off x="5728555" y="2411676"/>
            <a:ext cx="61018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/>
              <a:t>Why OP –AMP?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32836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80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</a:rPr>
              <a:t>신호 검출 회로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 Simulation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DCDD13-E61B-E01E-4703-F35554885E55}"/>
              </a:ext>
            </a:extLst>
          </p:cNvPr>
          <p:cNvSpPr txBox="1"/>
          <p:nvPr/>
        </p:nvSpPr>
        <p:spPr>
          <a:xfrm>
            <a:off x="5556272" y="5227856"/>
            <a:ext cx="6101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High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ko-KR" altLang="en-US" dirty="0" err="1"/>
              <a:t>Low</a:t>
            </a:r>
            <a:r>
              <a:rPr lang="ko-KR" altLang="en-US" dirty="0"/>
              <a:t> 로 나와야 초음파가 검출됨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Low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/>
              <a:t> </a:t>
            </a:r>
            <a:r>
              <a:rPr lang="ko-KR" altLang="en-US" dirty="0" err="1"/>
              <a:t>High</a:t>
            </a:r>
            <a:r>
              <a:rPr lang="ko-KR" altLang="en-US" dirty="0"/>
              <a:t> 로 송신 된 초음파는 수신으로 입력되고 </a:t>
            </a:r>
            <a:r>
              <a:rPr lang="ko-KR" altLang="en-US" dirty="0" err="1"/>
              <a:t>High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ko-KR" altLang="en-US" dirty="0" err="1"/>
              <a:t>Low</a:t>
            </a:r>
            <a:r>
              <a:rPr lang="ko-KR" altLang="en-US" dirty="0"/>
              <a:t> 가 됨</a:t>
            </a:r>
          </a:p>
        </p:txBody>
      </p:sp>
      <p:pic>
        <p:nvPicPr>
          <p:cNvPr id="13" name="내용 개체 틀 4">
            <a:extLst>
              <a:ext uri="{FF2B5EF4-FFF2-40B4-BE49-F238E27FC236}">
                <a16:creationId xmlns:a16="http://schemas.microsoft.com/office/drawing/2014/main" id="{7E59C3AC-A1D1-F022-F999-445FE963E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58" y="3792618"/>
            <a:ext cx="4280061" cy="20553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56B295-F593-0D1F-5594-0E3019621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771" y="861274"/>
            <a:ext cx="6698361" cy="23392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FBF3FA-365C-A43D-BB99-1366C1841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515" y="3429000"/>
            <a:ext cx="6761455" cy="14979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0EE0A28-7182-17B2-C131-0F0BF869E6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50" y="1264332"/>
            <a:ext cx="4246925" cy="215950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2AF7E2-BE59-613D-388F-A23E8AFB7583}"/>
              </a:ext>
            </a:extLst>
          </p:cNvPr>
          <p:cNvSpPr/>
          <p:nvPr/>
        </p:nvSpPr>
        <p:spPr>
          <a:xfrm>
            <a:off x="1387220" y="1931654"/>
            <a:ext cx="946646" cy="58355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C31C373-28F2-555C-641F-7511BD3923E0}"/>
              </a:ext>
            </a:extLst>
          </p:cNvPr>
          <p:cNvSpPr/>
          <p:nvPr/>
        </p:nvSpPr>
        <p:spPr>
          <a:xfrm>
            <a:off x="533868" y="1481011"/>
            <a:ext cx="1312993" cy="3693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0E2935-A345-2E8A-6356-9D388638241C}"/>
              </a:ext>
            </a:extLst>
          </p:cNvPr>
          <p:cNvSpPr txBox="1"/>
          <p:nvPr/>
        </p:nvSpPr>
        <p:spPr>
          <a:xfrm>
            <a:off x="549966" y="148101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/>
              <a:t>회절파</a:t>
            </a:r>
            <a:r>
              <a:rPr lang="ko-KR" altLang="en-US" dirty="0"/>
              <a:t> 차단</a:t>
            </a:r>
          </a:p>
        </p:txBody>
      </p:sp>
    </p:spTree>
    <p:extLst>
      <p:ext uri="{BB962C8B-B14F-4D97-AF65-F5344CB8AC3E}">
        <p14:creationId xmlns:p14="http://schemas.microsoft.com/office/powerpoint/2010/main" val="3136165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80687" y="104764"/>
                <a:ext cx="4805787" cy="462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2400" b="1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+mj-lt"/>
                          </a:rPr>
                        </m:ctrlPr>
                      </m:accPr>
                      <m:e>
                        <m:r>
                          <a:rPr lang="en-US" altLang="ko-KR" sz="2400" b="1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+mj-lt"/>
                          </a:rPr>
                          <m:t>𝑺𝑹</m:t>
                        </m:r>
                      </m:e>
                    </m:acc>
                    <m:r>
                      <a:rPr lang="en-US" altLang="ko-KR" sz="2400" b="1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+mj-lt"/>
                      </a:rPr>
                      <m:t> </m:t>
                    </m:r>
                  </m:oMath>
                </a14:m>
                <a:r>
                  <a:rPr lang="ko-KR" altLang="en-US" sz="2400" b="1" dirty="0">
                    <a:solidFill>
                      <a:schemeClr val="tx1">
                        <a:lumMod val="75000"/>
                      </a:schemeClr>
                    </a:solidFill>
                    <a:latin typeface="+mj-lt"/>
                  </a:rPr>
                  <a:t>𝐿𝑎𝑡𝑐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</a:schemeClr>
                    </a:solidFill>
                    <a:latin typeface="+mj-lt"/>
                  </a:rPr>
                  <a:t>ℎ Analysis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687" y="104764"/>
                <a:ext cx="4805787" cy="462434"/>
              </a:xfrm>
              <a:prstGeom prst="rect">
                <a:avLst/>
              </a:prstGeom>
              <a:blipFill>
                <a:blip r:embed="rId2"/>
                <a:stretch>
                  <a:fillRect l="-254" t="-10526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AEBAE76E-A35A-7105-DDC6-C2EBBA8C7F9A}"/>
              </a:ext>
            </a:extLst>
          </p:cNvPr>
          <p:cNvSpPr txBox="1">
            <a:spLocks/>
          </p:cNvSpPr>
          <p:nvPr/>
        </p:nvSpPr>
        <p:spPr>
          <a:xfrm>
            <a:off x="6477000" y="1733791"/>
            <a:ext cx="4737451" cy="397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solidFill>
                  <a:prstClr val="black"/>
                </a:solidFill>
                <a:latin typeface="Times New Roman"/>
                <a:ea typeface="맑은 고딕"/>
              </a:rPr>
              <a:t>초음파 </a:t>
            </a:r>
            <a:r>
              <a:rPr lang="en-US" altLang="ko-KR" sz="1800" dirty="0"/>
              <a:t>Transmitter ~ Receiver Time </a:t>
            </a:r>
            <a:r>
              <a:rPr lang="ko-KR" altLang="en-US" sz="1800" dirty="0"/>
              <a:t>측정</a:t>
            </a:r>
            <a:r>
              <a:rPr lang="en-US" altLang="ko-KR" sz="1800" dirty="0"/>
              <a:t> 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27AB4C-E4C5-C581-3B8A-0FAC9D3E9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41" y="1641579"/>
            <a:ext cx="5124633" cy="3448897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A8B678B-924F-D235-5067-10181257F210}"/>
              </a:ext>
            </a:extLst>
          </p:cNvPr>
          <p:cNvSpPr txBox="1">
            <a:spLocks/>
          </p:cNvSpPr>
          <p:nvPr/>
        </p:nvSpPr>
        <p:spPr>
          <a:xfrm>
            <a:off x="6842330" y="2159690"/>
            <a:ext cx="4737451" cy="842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A port : </a:t>
            </a:r>
            <a:r>
              <a:rPr lang="ko-KR" altLang="en-US" sz="1800" dirty="0"/>
              <a:t>초음파 송신 펄스 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B port : </a:t>
            </a:r>
            <a:r>
              <a:rPr lang="ko-KR" altLang="en-US" sz="1800" dirty="0"/>
              <a:t>초음파 수신 신호 검출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2402095-C2C2-AF02-768A-80E29BE30E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349517"/>
              </p:ext>
            </p:extLst>
          </p:nvPr>
        </p:nvGraphicFramePr>
        <p:xfrm>
          <a:off x="6672844" y="3366028"/>
          <a:ext cx="3909060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03020">
                  <a:extLst>
                    <a:ext uri="{9D8B030D-6E8A-4147-A177-3AD203B41FA5}">
                      <a16:colId xmlns:a16="http://schemas.microsoft.com/office/drawing/2014/main" val="3889571121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val="3376193249"/>
                    </a:ext>
                  </a:extLst>
                </a:gridCol>
                <a:gridCol w="1303020">
                  <a:extLst>
                    <a:ext uri="{9D8B030D-6E8A-4147-A177-3AD203B41FA5}">
                      <a16:colId xmlns:a16="http://schemas.microsoft.com/office/drawing/2014/main" val="1282928781"/>
                    </a:ext>
                  </a:extLst>
                </a:gridCol>
              </a:tblGrid>
              <a:tr h="312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A port</a:t>
                      </a:r>
                      <a:endParaRPr lang="ko-KR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B</a:t>
                      </a:r>
                      <a:r>
                        <a:rPr lang="en-US" altLang="ko-KR" i="0" baseline="0" dirty="0"/>
                        <a:t> port</a:t>
                      </a:r>
                      <a:endParaRPr lang="ko-KR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Out(T+1)</a:t>
                      </a:r>
                      <a:endParaRPr lang="ko-KR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915462"/>
                  </a:ext>
                </a:extLst>
              </a:tr>
              <a:tr h="312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Low</a:t>
                      </a:r>
                      <a:endParaRPr lang="ko-KR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High</a:t>
                      </a:r>
                      <a:endParaRPr lang="ko-KR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High</a:t>
                      </a:r>
                      <a:endParaRPr lang="ko-KR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25571"/>
                  </a:ext>
                </a:extLst>
              </a:tr>
              <a:tr h="312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High</a:t>
                      </a:r>
                      <a:endParaRPr lang="ko-KR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High</a:t>
                      </a:r>
                      <a:endParaRPr lang="ko-KR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O(T) (</a:t>
                      </a:r>
                      <a:r>
                        <a:rPr lang="ko-KR" altLang="en-US" i="0" dirty="0"/>
                        <a:t>불변</a:t>
                      </a:r>
                      <a:r>
                        <a:rPr lang="en-US" altLang="ko-KR" i="0" dirty="0"/>
                        <a:t>)</a:t>
                      </a:r>
                      <a:endParaRPr lang="ko-KR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683093"/>
                  </a:ext>
                </a:extLst>
              </a:tr>
              <a:tr h="3122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High</a:t>
                      </a:r>
                      <a:endParaRPr lang="ko-KR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Low</a:t>
                      </a:r>
                      <a:endParaRPr lang="ko-KR" altLang="en-US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i="0" dirty="0"/>
                        <a:t>Low</a:t>
                      </a:r>
                      <a:endParaRPr lang="ko-KR" alt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63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027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1280687" y="104764"/>
                <a:ext cx="48057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sz="2400" b="1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sz="2400" b="1" i="1" smtClean="0">
                            <a:solidFill>
                              <a:schemeClr val="tx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𝑺𝑹</m:t>
                        </m:r>
                      </m:e>
                    </m:acc>
                    <m:r>
                      <a:rPr lang="en-US" altLang="ko-KR" sz="2400" b="1" i="1" smtClean="0">
                        <a:solidFill>
                          <a:schemeClr val="tx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2400" b="1" dirty="0">
                    <a:solidFill>
                      <a:schemeClr val="tx1">
                        <a:lumMod val="75000"/>
                      </a:schemeClr>
                    </a:solidFill>
                    <a:latin typeface="+mj-lt"/>
                  </a:rPr>
                  <a:t>𝐿𝑎𝑡𝑐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</a:schemeClr>
                    </a:solidFill>
                    <a:latin typeface="+mj-lt"/>
                  </a:rPr>
                  <a:t>ℎ </a:t>
                </a:r>
                <a:r>
                  <a:rPr lang="en-US" altLang="ko-KR" sz="2400" b="1" dirty="0">
                    <a:solidFill>
                      <a:schemeClr val="tx1">
                        <a:lumMod val="75000"/>
                      </a:schemeClr>
                    </a:solidFill>
                  </a:rPr>
                  <a:t>Simulation</a:t>
                </a: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687" y="104764"/>
                <a:ext cx="4805787" cy="461665"/>
              </a:xfrm>
              <a:prstGeom prst="rect">
                <a:avLst/>
              </a:prstGeom>
              <a:blipFill>
                <a:blip r:embed="rId2"/>
                <a:stretch>
                  <a:fillRect l="-254" t="-10526" b="-30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FAE1B3B9-83B9-9AA1-EE07-38AF92BD6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4" y="3133418"/>
            <a:ext cx="11972539" cy="303975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A31027-6944-B28A-72D7-24135259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569" y="692498"/>
            <a:ext cx="3712022" cy="23200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26A637-3390-5E05-53C9-CE84385C273A}"/>
              </a:ext>
            </a:extLst>
          </p:cNvPr>
          <p:cNvSpPr txBox="1"/>
          <p:nvPr/>
        </p:nvSpPr>
        <p:spPr>
          <a:xfrm>
            <a:off x="6260123" y="1675620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수신 시작 → 송신 끝 까지 </a:t>
            </a:r>
            <a:r>
              <a:rPr lang="en-US" altLang="ko-KR" dirty="0"/>
              <a:t>High </a:t>
            </a:r>
            <a:r>
              <a:rPr lang="ko-KR" altLang="en-US" dirty="0"/>
              <a:t>신호로 출력</a:t>
            </a:r>
            <a:r>
              <a:rPr lang="en-US" altLang="ko-K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시간을 구하여 거리를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2974626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5838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</a:rPr>
              <a:t>측정 펄스 </a:t>
            </a:r>
            <a:r>
              <a:rPr lang="ko-KR" altLang="en-US" sz="2400" b="1" dirty="0" err="1">
                <a:solidFill>
                  <a:schemeClr val="tx1">
                    <a:lumMod val="75000"/>
                  </a:schemeClr>
                </a:solidFill>
              </a:rPr>
              <a:t>발진기</a:t>
            </a: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Analysis &amp; Simulation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  <p:pic>
        <p:nvPicPr>
          <p:cNvPr id="12" name="내용 개체 틀 4">
            <a:extLst>
              <a:ext uri="{FF2B5EF4-FFF2-40B4-BE49-F238E27FC236}">
                <a16:creationId xmlns:a16="http://schemas.microsoft.com/office/drawing/2014/main" id="{34316AB0-7657-2661-A260-907E20B7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323" y="1216331"/>
            <a:ext cx="4397415" cy="199054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255798-F214-3126-3C49-7E45ABC35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285" y="3651124"/>
            <a:ext cx="10725150" cy="2533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DE6493-3482-ADC6-1C6B-969E1D4D6B3D}"/>
                  </a:ext>
                </a:extLst>
              </p:cNvPr>
              <p:cNvSpPr txBox="1"/>
              <p:nvPr/>
            </p:nvSpPr>
            <p:spPr>
              <a:xfrm>
                <a:off x="6540377" y="1065525"/>
                <a:ext cx="5263587" cy="2035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초음파의 전달시간을 측정하기 위하여 </a:t>
                </a:r>
                <a:endParaRPr lang="en-US" altLang="ko-KR" dirty="0"/>
              </a:p>
              <a:p>
                <a:r>
                  <a:rPr lang="en-US" altLang="ko-KR" dirty="0"/>
                  <a:t>     </a:t>
                </a:r>
                <a:r>
                  <a:rPr lang="ko-KR" altLang="en-US" dirty="0"/>
                  <a:t>펄스를 만드는 발진 회로</a:t>
                </a:r>
                <a:endParaRPr lang="en-US" altLang="ko-KR" dirty="0"/>
              </a:p>
              <a:p>
                <a:endParaRPr lang="en-US" altLang="ko-K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음파 전달 속도</a:t>
                </a:r>
                <a:r>
                  <a:rPr lang="en-US" altLang="ko-KR" dirty="0"/>
                  <a:t> (at 20°C)  = 343.5m/sec	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dirty="0">
                    <a:sym typeface="Wingdings" panose="05000000000000000000" pitchFamily="2" charset="2"/>
                  </a:rPr>
                  <a:t>1m </a:t>
                </a:r>
                <a:r>
                  <a:rPr lang="ko-KR" altLang="en-US" dirty="0">
                    <a:sym typeface="Wingdings" panose="05000000000000000000" pitchFamily="2" charset="2"/>
                  </a:rPr>
                  <a:t>음파가 왕복에 걸리는 시간 </a:t>
                </a:r>
                <a:r>
                  <a:rPr lang="en-US" altLang="ko-KR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]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343.5[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𝑠𝑒𝑐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]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</a:t>
                </a:r>
                <a:r>
                  <a:rPr lang="en-US" altLang="ko-KR" dirty="0"/>
                  <a:t>100 pulse </a:t>
                </a:r>
                <a:r>
                  <a:rPr lang="ko-KR" altLang="en-US" dirty="0"/>
                  <a:t>발생하는 주파수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5.82∗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=17.2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altLang="ko-KR" dirty="0"/>
                  <a:t>Hz</a:t>
                </a:r>
                <a:endParaRPr lang="ko-KR" alt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DE6493-3482-ADC6-1C6B-969E1D4D6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377" y="1065525"/>
                <a:ext cx="5263587" cy="2035942"/>
              </a:xfrm>
              <a:prstGeom prst="rect">
                <a:avLst/>
              </a:prstGeom>
              <a:blipFill>
                <a:blip r:embed="rId4"/>
                <a:stretch>
                  <a:fillRect l="-1043" t="-2096" b="-8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7577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3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8057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</a:rPr>
              <a:t>신호 검출 회로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 Simulation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  <p:pic>
        <p:nvPicPr>
          <p:cNvPr id="2" name="내용 개체 틀 4">
            <a:extLst>
              <a:ext uri="{FF2B5EF4-FFF2-40B4-BE49-F238E27FC236}">
                <a16:creationId xmlns:a16="http://schemas.microsoft.com/office/drawing/2014/main" id="{48009BA2-73F2-A7F1-FC47-9CB33A776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631" y="1438454"/>
            <a:ext cx="4397415" cy="199054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683D3BD-4753-37B4-B776-8D9F1F805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0" y="3605727"/>
            <a:ext cx="10725150" cy="2533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F20866-2694-1F66-4103-F0580DFB13E0}"/>
                  </a:ext>
                </a:extLst>
              </p:cNvPr>
              <p:cNvSpPr txBox="1"/>
              <p:nvPr/>
            </p:nvSpPr>
            <p:spPr>
              <a:xfrm>
                <a:off x="6434869" y="1709946"/>
                <a:ext cx="5263587" cy="12049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/>
                  <a:t>음파 전달 속도</a:t>
                </a:r>
                <a:r>
                  <a:rPr lang="en-US" altLang="ko-KR" dirty="0"/>
                  <a:t> (at 20°C)  = 343.5m/sec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altLang="ko-KR" dirty="0">
                    <a:sym typeface="Wingdings" panose="05000000000000000000" pitchFamily="2" charset="2"/>
                  </a:rPr>
                  <a:t>1m </a:t>
                </a:r>
                <a:r>
                  <a:rPr lang="ko-KR" altLang="en-US" dirty="0">
                    <a:sym typeface="Wingdings" panose="05000000000000000000" pitchFamily="2" charset="2"/>
                  </a:rPr>
                  <a:t>음파가 왕복에 걸리는 시간 </a:t>
                </a:r>
                <a:r>
                  <a:rPr lang="en-US" altLang="ko-KR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]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343.5[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/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𝑠𝑒𝑐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]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r>
                  <a:rPr lang="en-US" altLang="ko-KR" dirty="0">
                    <a:sym typeface="Wingdings" panose="05000000000000000000" pitchFamily="2" charset="2"/>
                  </a:rPr>
                  <a:t></a:t>
                </a:r>
                <a:r>
                  <a:rPr lang="en-US" altLang="ko-KR" dirty="0"/>
                  <a:t>100 pulse </a:t>
                </a:r>
                <a:r>
                  <a:rPr lang="ko-KR" altLang="en-US" dirty="0"/>
                  <a:t>발생하는 주파수 </a:t>
                </a:r>
                <a:r>
                  <a:rPr lang="en-US" altLang="ko-KR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5.82∗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=17.2</m:t>
                    </m:r>
                    <m:r>
                      <m:rPr>
                        <m:sty m:val="p"/>
                      </m:rPr>
                      <a:rPr lang="en-US" altLang="ko-KR" b="0" i="0" smtClean="0"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r>
                  <a:rPr lang="en-US" altLang="ko-KR" dirty="0"/>
                  <a:t>Hz</a:t>
                </a:r>
                <a:endParaRPr lang="ko-KR" alt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2F20866-2694-1F66-4103-F0580DFB1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869" y="1709946"/>
                <a:ext cx="5263587" cy="1204945"/>
              </a:xfrm>
              <a:prstGeom prst="rect">
                <a:avLst/>
              </a:prstGeom>
              <a:blipFill>
                <a:blip r:embed="rId4"/>
                <a:stretch>
                  <a:fillRect l="-1043" t="-3553" b="-2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4158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텍스트, 돌이(가) 표시된 사진&#10;&#10;자동 생성된 설명">
            <a:extLst>
              <a:ext uri="{FF2B5EF4-FFF2-40B4-BE49-F238E27FC236}">
                <a16:creationId xmlns:a16="http://schemas.microsoft.com/office/drawing/2014/main" id="{A3EC4A07-9C7E-0B48-472D-ED162D35F5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4275" y="-1"/>
            <a:ext cx="6077725" cy="685800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7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1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2612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Project Outline</a:t>
            </a:r>
          </a:p>
        </p:txBody>
      </p:sp>
    </p:spTree>
    <p:extLst>
      <p:ext uri="{BB962C8B-B14F-4D97-AF65-F5344CB8AC3E}">
        <p14:creationId xmlns:p14="http://schemas.microsoft.com/office/powerpoint/2010/main" val="4195800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야외, 자연이(가) 표시된 사진&#10;&#10;자동 생성된 설명">
            <a:extLst>
              <a:ext uri="{FF2B5EF4-FFF2-40B4-BE49-F238E27FC236}">
                <a16:creationId xmlns:a16="http://schemas.microsoft.com/office/drawing/2014/main" id="{5FD93DC5-5D04-E462-E369-2F5936CBF8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5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+mn-ea"/>
              </a:rPr>
              <a:t>회로 조립</a:t>
            </a:r>
          </a:p>
        </p:txBody>
      </p:sp>
    </p:spTree>
    <p:extLst>
      <p:ext uri="{BB962C8B-B14F-4D97-AF65-F5344CB8AC3E}">
        <p14:creationId xmlns:p14="http://schemas.microsoft.com/office/powerpoint/2010/main" val="331930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5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6719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</a:rPr>
              <a:t>회로 조립</a:t>
            </a:r>
            <a:endParaRPr lang="en-US" altLang="ko-KR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C64154-E50E-5CD3-75E8-9FF21D349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74" t="21994" r="19945" b="18710"/>
          <a:stretch/>
        </p:blipFill>
        <p:spPr>
          <a:xfrm rot="5400000">
            <a:off x="3365398" y="-409397"/>
            <a:ext cx="5651414" cy="803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61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5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6719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Test Point 1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초음파 </a:t>
            </a:r>
            <a:r>
              <a:rPr lang="ko-KR" altLang="en-US" sz="2000" b="1" dirty="0" err="1">
                <a:solidFill>
                  <a:schemeClr val="tx1">
                    <a:lumMod val="75000"/>
                  </a:schemeClr>
                </a:solidFill>
              </a:rPr>
              <a:t>발진기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altLang="ko-KR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pic>
        <p:nvPicPr>
          <p:cNvPr id="3" name="내용 개체 틀 3">
            <a:extLst>
              <a:ext uri="{FF2B5EF4-FFF2-40B4-BE49-F238E27FC236}">
                <a16:creationId xmlns:a16="http://schemas.microsoft.com/office/drawing/2014/main" id="{46AAC9B7-088A-77CD-4524-BBE582CD9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21" t="10322" r="31559" b="71700"/>
          <a:stretch/>
        </p:blipFill>
        <p:spPr>
          <a:xfrm>
            <a:off x="1266511" y="1046416"/>
            <a:ext cx="2794523" cy="2083777"/>
          </a:xfrm>
          <a:prstGeom prst="rect">
            <a:avLst/>
          </a:prstGeom>
        </p:spPr>
      </p:pic>
      <p:sp>
        <p:nvSpPr>
          <p:cNvPr id="12" name="오른쪽 화살표 8">
            <a:extLst>
              <a:ext uri="{FF2B5EF4-FFF2-40B4-BE49-F238E27FC236}">
                <a16:creationId xmlns:a16="http://schemas.microsoft.com/office/drawing/2014/main" id="{5DE80D4E-F006-FADC-1A56-CE906A972D07}"/>
              </a:ext>
            </a:extLst>
          </p:cNvPr>
          <p:cNvSpPr/>
          <p:nvPr/>
        </p:nvSpPr>
        <p:spPr>
          <a:xfrm>
            <a:off x="4204708" y="1845743"/>
            <a:ext cx="580293" cy="378069"/>
          </a:xfrm>
          <a:prstGeom prst="rightArrow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BCFB59-54E2-2700-24BA-4A5E9439569A}"/>
              </a:ext>
            </a:extLst>
          </p:cNvPr>
          <p:cNvSpPr txBox="1"/>
          <p:nvPr/>
        </p:nvSpPr>
        <p:spPr>
          <a:xfrm>
            <a:off x="8575976" y="1765138"/>
            <a:ext cx="316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CLK </a:t>
            </a:r>
            <a:r>
              <a:rPr lang="ko-KR" altLang="en-US" dirty="0">
                <a:sym typeface="Wingdings" panose="05000000000000000000" pitchFamily="2" charset="2"/>
              </a:rPr>
              <a:t>측정</a:t>
            </a:r>
            <a:r>
              <a:rPr lang="en-US" altLang="ko-KR" dirty="0">
                <a:sym typeface="Wingdings" panose="05000000000000000000" pitchFamily="2" charset="2"/>
              </a:rPr>
              <a:t> : 37.33kHz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(at </a:t>
            </a:r>
            <a:r>
              <a:rPr lang="ko-KR" altLang="en-US" dirty="0" err="1">
                <a:sym typeface="Wingdings" panose="05000000000000000000" pitchFamily="2" charset="2"/>
              </a:rPr>
              <a:t>가변저항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2.45k</a:t>
            </a:r>
            <a:r>
              <a:rPr lang="el-GR" altLang="ko-KR" dirty="0"/>
              <a:t>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7B41925-D042-4039-FF65-688C8C75A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25" t="21637" r="34623" b="61207"/>
          <a:stretch/>
        </p:blipFill>
        <p:spPr>
          <a:xfrm>
            <a:off x="1244076" y="3845238"/>
            <a:ext cx="2839392" cy="21327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2437BF6-184E-6FAE-9365-3EA65C96EA4D}"/>
              </a:ext>
            </a:extLst>
          </p:cNvPr>
          <p:cNvSpPr txBox="1"/>
          <p:nvPr/>
        </p:nvSpPr>
        <p:spPr>
          <a:xfrm>
            <a:off x="8901289" y="2319191"/>
            <a:ext cx="3248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10k</a:t>
            </a:r>
            <a:r>
              <a:rPr lang="el-GR" altLang="ko-KR" dirty="0"/>
              <a:t>Ω</a:t>
            </a:r>
            <a:r>
              <a:rPr lang="en-US" altLang="ko-KR" dirty="0"/>
              <a:t> </a:t>
            </a:r>
            <a:r>
              <a:rPr lang="ko-KR" altLang="en-US" dirty="0"/>
              <a:t>제거 </a:t>
            </a:r>
            <a:endParaRPr lang="en-US" altLang="ko-KR" dirty="0"/>
          </a:p>
          <a:p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en-US" altLang="ko-KR" dirty="0"/>
              <a:t>CLK </a:t>
            </a:r>
            <a:r>
              <a:rPr lang="ko-KR" altLang="en-US" dirty="0"/>
              <a:t>측정 </a:t>
            </a:r>
            <a:r>
              <a:rPr lang="en-US" altLang="ko-KR" dirty="0"/>
              <a:t>39kHz </a:t>
            </a:r>
            <a:r>
              <a:rPr lang="ko-KR" altLang="en-US" dirty="0"/>
              <a:t>이하 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016BC26-6345-2848-DA4D-A9D83B4B8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91" t="20392" r="38926" b="39436"/>
          <a:stretch/>
        </p:blipFill>
        <p:spPr>
          <a:xfrm>
            <a:off x="5011850" y="818969"/>
            <a:ext cx="3517817" cy="2650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671F5AE-F658-57E1-2B17-87A9BF2CD7B5}"/>
                  </a:ext>
                </a:extLst>
              </p:cNvPr>
              <p:cNvSpPr/>
              <p:nvPr/>
            </p:nvSpPr>
            <p:spPr>
              <a:xfrm>
                <a:off x="1324303" y="6101743"/>
                <a:ext cx="267893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sym typeface="Wingdings" panose="05000000000000000000" pitchFamily="2" charset="2"/>
                  </a:rPr>
                  <a:t> 1M</a:t>
                </a:r>
                <a:r>
                  <a:rPr lang="el-GR" altLang="ko-KR" dirty="0"/>
                  <a:t>Ω</a:t>
                </a:r>
                <a:r>
                  <a:rPr lang="en-US" altLang="ko-KR" dirty="0"/>
                  <a:t>║150k</a:t>
                </a:r>
                <a:r>
                  <a:rPr lang="el-GR" altLang="ko-KR" dirty="0"/>
                  <a:t>Ω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130k</a:t>
                </a:r>
                <a:r>
                  <a:rPr lang="el-GR" altLang="ko-KR" dirty="0"/>
                  <a:t>Ω</a:t>
                </a:r>
                <a:endParaRPr lang="ko-KR" altLang="en-US" dirty="0"/>
              </a:p>
            </p:txBody>
          </p:sp>
        </mc:Choice>
        <mc:Fallback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671F5AE-F658-57E1-2B17-87A9BF2CD7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303" y="6101743"/>
                <a:ext cx="2678938" cy="369332"/>
              </a:xfrm>
              <a:prstGeom prst="rect">
                <a:avLst/>
              </a:prstGeom>
              <a:blipFill>
                <a:blip r:embed="rId5"/>
                <a:stretch>
                  <a:fillRect l="-1818" t="-9836" r="-1364" b="-245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422EA2E1-1288-FC5F-A85E-8598B47D05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158" y="3517400"/>
            <a:ext cx="3517817" cy="3297953"/>
          </a:xfrm>
          <a:prstGeom prst="rect">
            <a:avLst/>
          </a:prstGeom>
        </p:spPr>
      </p:pic>
      <p:sp>
        <p:nvSpPr>
          <p:cNvPr id="19" name="오른쪽 화살표 19">
            <a:extLst>
              <a:ext uri="{FF2B5EF4-FFF2-40B4-BE49-F238E27FC236}">
                <a16:creationId xmlns:a16="http://schemas.microsoft.com/office/drawing/2014/main" id="{850AA112-CE05-FA5D-3F61-445EB93C7890}"/>
              </a:ext>
            </a:extLst>
          </p:cNvPr>
          <p:cNvSpPr/>
          <p:nvPr/>
        </p:nvSpPr>
        <p:spPr>
          <a:xfrm>
            <a:off x="4215069" y="4722580"/>
            <a:ext cx="580293" cy="378069"/>
          </a:xfrm>
          <a:prstGeom prst="rightArrow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9CB0FD-131B-6BF8-389B-84E639DD2EE1}"/>
              </a:ext>
            </a:extLst>
          </p:cNvPr>
          <p:cNvSpPr/>
          <p:nvPr/>
        </p:nvSpPr>
        <p:spPr>
          <a:xfrm>
            <a:off x="2022649" y="3110398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160k</a:t>
            </a:r>
            <a:r>
              <a:rPr lang="el-GR" altLang="ko-KR" dirty="0"/>
              <a:t>Ω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29DDB-A46C-663D-FD74-A8AE99A3115F}"/>
              </a:ext>
            </a:extLst>
          </p:cNvPr>
          <p:cNvSpPr txBox="1"/>
          <p:nvPr/>
        </p:nvSpPr>
        <p:spPr>
          <a:xfrm>
            <a:off x="8838771" y="4588448"/>
            <a:ext cx="316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CLK </a:t>
            </a:r>
            <a:r>
              <a:rPr lang="ko-KR" altLang="en-US" dirty="0">
                <a:sym typeface="Wingdings" panose="05000000000000000000" pitchFamily="2" charset="2"/>
              </a:rPr>
              <a:t>측정</a:t>
            </a:r>
            <a:r>
              <a:rPr lang="en-US" altLang="ko-KR" dirty="0">
                <a:sym typeface="Wingdings" panose="05000000000000000000" pitchFamily="2" charset="2"/>
              </a:rPr>
              <a:t> : 39.4kHz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(at </a:t>
            </a:r>
            <a:r>
              <a:rPr lang="ko-KR" altLang="en-US" dirty="0" err="1">
                <a:sym typeface="Wingdings" panose="05000000000000000000" pitchFamily="2" charset="2"/>
              </a:rPr>
              <a:t>가변저항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21.58k</a:t>
            </a:r>
            <a:r>
              <a:rPr lang="el-GR" altLang="ko-KR" dirty="0"/>
              <a:t>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9012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5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46719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Test Point 2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sz="2000" b="1" dirty="0">
                <a:solidFill>
                  <a:schemeClr val="tx1">
                    <a:lumMod val="75000"/>
                  </a:schemeClr>
                </a:solidFill>
              </a:rPr>
              <a:t>측정 펄스 </a:t>
            </a:r>
            <a:r>
              <a:rPr lang="ko-KR" altLang="en-US" sz="2000" b="1" dirty="0" err="1">
                <a:solidFill>
                  <a:schemeClr val="tx1">
                    <a:lumMod val="75000"/>
                  </a:schemeClr>
                </a:solidFill>
              </a:rPr>
              <a:t>발진기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altLang="ko-KR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33</a:t>
            </a:fld>
            <a:endParaRPr lang="en-US" altLang="en-US"/>
          </a:p>
        </p:txBody>
      </p:sp>
      <p:pic>
        <p:nvPicPr>
          <p:cNvPr id="2" name="내용 개체 틀 3">
            <a:extLst>
              <a:ext uri="{FF2B5EF4-FFF2-40B4-BE49-F238E27FC236}">
                <a16:creationId xmlns:a16="http://schemas.microsoft.com/office/drawing/2014/main" id="{3D1498CA-2D05-C9B3-DEB0-09CFB9E4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527" y="1543469"/>
            <a:ext cx="3741110" cy="3507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13061F-EE69-C15E-FE17-C15707B79375}"/>
              </a:ext>
            </a:extLst>
          </p:cNvPr>
          <p:cNvSpPr txBox="1"/>
          <p:nvPr/>
        </p:nvSpPr>
        <p:spPr>
          <a:xfrm>
            <a:off x="7587027" y="5050760"/>
            <a:ext cx="3766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CLK </a:t>
            </a:r>
            <a:r>
              <a:rPr lang="ko-KR" altLang="en-US" dirty="0">
                <a:sym typeface="Wingdings" panose="05000000000000000000" pitchFamily="2" charset="2"/>
              </a:rPr>
              <a:t>측정</a:t>
            </a:r>
            <a:r>
              <a:rPr lang="en-US" altLang="ko-KR" dirty="0">
                <a:sym typeface="Wingdings" panose="05000000000000000000" pitchFamily="2" charset="2"/>
              </a:rPr>
              <a:t> : 17.27kHz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     (at </a:t>
            </a:r>
            <a:r>
              <a:rPr lang="ko-KR" altLang="en-US" dirty="0" err="1">
                <a:sym typeface="Wingdings" panose="05000000000000000000" pitchFamily="2" charset="2"/>
              </a:rPr>
              <a:t>가변저항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= 6.55k</a:t>
            </a:r>
            <a:r>
              <a:rPr lang="el-GR" altLang="ko-KR" dirty="0"/>
              <a:t>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ko-KR" altLang="en-US" dirty="0"/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C0F4487A-04D8-8161-6021-4765A6D1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304" y="2433727"/>
            <a:ext cx="4397415" cy="199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944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5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7" y="104764"/>
            <a:ext cx="782902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A port</a:t>
            </a:r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</a:schemeClr>
                </a:solidFill>
              </a:rPr>
              <a:t>초음파 펄스 </a:t>
            </a:r>
            <a:r>
              <a:rPr lang="ko-KR" altLang="en-US" b="1" dirty="0" err="1">
                <a:solidFill>
                  <a:schemeClr val="tx1">
                    <a:lumMod val="75000"/>
                  </a:schemeClr>
                </a:solidFill>
              </a:rPr>
              <a:t>발진기</a:t>
            </a:r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), </a:t>
            </a: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B port</a:t>
            </a:r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tx1">
                    <a:lumMod val="75000"/>
                  </a:schemeClr>
                </a:solidFill>
              </a:rPr>
              <a:t>측정 펄스 </a:t>
            </a:r>
            <a:r>
              <a:rPr lang="ko-KR" altLang="en-US" b="1" dirty="0" err="1">
                <a:solidFill>
                  <a:schemeClr val="tx1">
                    <a:lumMod val="75000"/>
                  </a:schemeClr>
                </a:solidFill>
              </a:rPr>
              <a:t>발진기</a:t>
            </a:r>
            <a:r>
              <a:rPr lang="en-US" altLang="ko-KR" b="1" dirty="0">
                <a:solidFill>
                  <a:schemeClr val="tx1">
                    <a:lumMod val="75000"/>
                  </a:schemeClr>
                </a:solidFill>
              </a:rPr>
              <a:t>)</a:t>
            </a:r>
            <a:endParaRPr lang="en-US" altLang="ko-KR" sz="2400" b="1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34</a:t>
            </a:fld>
            <a:endParaRPr lang="en-US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F84142-C657-D087-AB64-81E15D618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28" y="1162221"/>
            <a:ext cx="10506964" cy="1208349"/>
          </a:xfrm>
          <a:prstGeom prst="rect">
            <a:avLst/>
          </a:prstGeom>
        </p:spPr>
      </p:pic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4AF37079-5173-21E8-7189-794B31137C86}"/>
              </a:ext>
            </a:extLst>
          </p:cNvPr>
          <p:cNvSpPr txBox="1">
            <a:spLocks/>
          </p:cNvSpPr>
          <p:nvPr/>
        </p:nvSpPr>
        <p:spPr>
          <a:xfrm>
            <a:off x="1036571" y="792706"/>
            <a:ext cx="1518143" cy="347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Simulation</a:t>
            </a:r>
            <a:endParaRPr lang="ko-KR" altLang="en-US" sz="1800" dirty="0"/>
          </a:p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3CFF3CE-23F5-9FCF-2ACE-040DDB58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36" y="2370571"/>
            <a:ext cx="10164064" cy="1308103"/>
          </a:xfrm>
          <a:prstGeom prst="rect">
            <a:avLst/>
          </a:prstGeom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FFF224A9-19D4-A8B9-4384-1D056516AD25}"/>
              </a:ext>
            </a:extLst>
          </p:cNvPr>
          <p:cNvSpPr txBox="1">
            <a:spLocks/>
          </p:cNvSpPr>
          <p:nvPr/>
        </p:nvSpPr>
        <p:spPr>
          <a:xfrm>
            <a:off x="1036571" y="3782090"/>
            <a:ext cx="3171641" cy="39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Oscilloscope</a:t>
            </a:r>
            <a:endParaRPr lang="ko-KR" altLang="en-US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E7D4F03-779A-CCC3-31B5-1485814DA0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505" y="4081882"/>
            <a:ext cx="2619041" cy="2455351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BED0DBDD-4FA9-5A63-BCF2-6DD290F04B04}"/>
              </a:ext>
            </a:extLst>
          </p:cNvPr>
          <p:cNvSpPr txBox="1">
            <a:spLocks/>
          </p:cNvSpPr>
          <p:nvPr/>
        </p:nvSpPr>
        <p:spPr>
          <a:xfrm>
            <a:off x="2554714" y="4180742"/>
            <a:ext cx="3171641" cy="39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A</a:t>
            </a:r>
            <a:endParaRPr lang="ko-KR" altLang="en-US" sz="1800" dirty="0"/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EBB0A470-8EC4-6E7D-27BB-88D6FDB5B013}"/>
              </a:ext>
            </a:extLst>
          </p:cNvPr>
          <p:cNvSpPr txBox="1">
            <a:spLocks/>
          </p:cNvSpPr>
          <p:nvPr/>
        </p:nvSpPr>
        <p:spPr>
          <a:xfrm>
            <a:off x="6602106" y="4180743"/>
            <a:ext cx="3171641" cy="398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B</a:t>
            </a:r>
            <a:endParaRPr lang="ko-KR" altLang="en-US" sz="1800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8E904C8-A9FB-3A93-E24B-3FCE195499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28" y="4066442"/>
            <a:ext cx="2635510" cy="247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229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995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6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30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023992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6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367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거리 측정 결과</a:t>
            </a:r>
            <a:endParaRPr lang="en-US" altLang="ko-KR" sz="2400" b="1" dirty="0">
              <a:solidFill>
                <a:schemeClr val="tx1">
                  <a:lumMod val="75000"/>
                </a:schemeClr>
              </a:solidFill>
              <a:latin typeface="Times New Roman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36</a:t>
            </a:fld>
            <a:endParaRPr lang="en-US" altLang="en-US"/>
          </a:p>
        </p:txBody>
      </p:sp>
      <p:pic>
        <p:nvPicPr>
          <p:cNvPr id="2" name="내용 개체 틀 3">
            <a:extLst>
              <a:ext uri="{FF2B5EF4-FFF2-40B4-BE49-F238E27FC236}">
                <a16:creationId xmlns:a16="http://schemas.microsoft.com/office/drawing/2014/main" id="{64C7ED2D-FB2D-1A1E-6653-61A99A2F5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2" t="28109" r="30575" b="32332"/>
          <a:stretch/>
        </p:blipFill>
        <p:spPr>
          <a:xfrm>
            <a:off x="283631" y="1245266"/>
            <a:ext cx="3107144" cy="1626530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4EE2226-5F8D-7680-701E-B4AB9C15698E}"/>
              </a:ext>
            </a:extLst>
          </p:cNvPr>
          <p:cNvSpPr txBox="1">
            <a:spLocks/>
          </p:cNvSpPr>
          <p:nvPr/>
        </p:nvSpPr>
        <p:spPr>
          <a:xfrm>
            <a:off x="1352306" y="933138"/>
            <a:ext cx="969793" cy="37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1800" dirty="0"/>
              <a:t>전원 </a:t>
            </a:r>
            <a:r>
              <a:rPr lang="en-US" altLang="ko-KR" sz="1800" dirty="0"/>
              <a:t>on</a:t>
            </a:r>
            <a:endParaRPr lang="ko-KR" altLang="en-US" sz="18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7DA0ACF-088B-1644-73DD-0DDFF7DF28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20" r="34426" b="33725"/>
          <a:stretch/>
        </p:blipFill>
        <p:spPr>
          <a:xfrm>
            <a:off x="1084524" y="3302158"/>
            <a:ext cx="1713926" cy="3265806"/>
          </a:xfrm>
          <a:prstGeom prst="rect">
            <a:avLst/>
          </a:prstGeom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43EA9069-FDBA-FAC7-4CBB-9D9BC40E52D9}"/>
              </a:ext>
            </a:extLst>
          </p:cNvPr>
          <p:cNvSpPr txBox="1">
            <a:spLocks/>
          </p:cNvSpPr>
          <p:nvPr/>
        </p:nvSpPr>
        <p:spPr>
          <a:xfrm>
            <a:off x="1536776" y="2928245"/>
            <a:ext cx="1018592" cy="37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30cm</a:t>
            </a:r>
            <a:endParaRPr lang="ko-KR" altLang="en-US" sz="1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9D6C536-077B-52D9-B908-63D13555B4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89" t="13704" r="38884" b="15500"/>
          <a:stretch/>
        </p:blipFill>
        <p:spPr>
          <a:xfrm>
            <a:off x="3689863" y="1688031"/>
            <a:ext cx="1890346" cy="4598378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47DD00D5-052D-7A9A-3750-091F0140DD50}"/>
              </a:ext>
            </a:extLst>
          </p:cNvPr>
          <p:cNvSpPr txBox="1">
            <a:spLocks/>
          </p:cNvSpPr>
          <p:nvPr/>
        </p:nvSpPr>
        <p:spPr>
          <a:xfrm>
            <a:off x="4248172" y="1303338"/>
            <a:ext cx="1146850" cy="4162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50cm</a:t>
            </a:r>
            <a:endParaRPr lang="ko-KR" altLang="en-US" sz="18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33FE5F0-6471-7ED1-5A30-70B82870B3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83" t="41470" r="36856" b="40644"/>
          <a:stretch/>
        </p:blipFill>
        <p:spPr>
          <a:xfrm>
            <a:off x="5806974" y="1658508"/>
            <a:ext cx="3271183" cy="1683856"/>
          </a:xfrm>
          <a:prstGeom prst="rect">
            <a:avLst/>
          </a:prstGeom>
        </p:spPr>
      </p:pic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504E15B-2253-371A-6F2C-817DBA703842}"/>
              </a:ext>
            </a:extLst>
          </p:cNvPr>
          <p:cNvSpPr txBox="1">
            <a:spLocks/>
          </p:cNvSpPr>
          <p:nvPr/>
        </p:nvSpPr>
        <p:spPr>
          <a:xfrm>
            <a:off x="7015669" y="1303338"/>
            <a:ext cx="965259" cy="400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70cm</a:t>
            </a:r>
            <a:endParaRPr lang="ko-KR" altLang="en-US" sz="18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BE5055-4BCD-826E-0CBF-F22E62DA1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619" t="38542" r="35996" b="39353"/>
          <a:stretch/>
        </p:blipFill>
        <p:spPr>
          <a:xfrm>
            <a:off x="5867483" y="4185968"/>
            <a:ext cx="3210674" cy="1643689"/>
          </a:xfrm>
          <a:prstGeom prst="rect">
            <a:avLst/>
          </a:prstGeom>
        </p:spPr>
      </p:pic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20FD51BF-9D1C-17BE-7680-14FCA480D1E4}"/>
              </a:ext>
            </a:extLst>
          </p:cNvPr>
          <p:cNvSpPr txBox="1">
            <a:spLocks/>
          </p:cNvSpPr>
          <p:nvPr/>
        </p:nvSpPr>
        <p:spPr>
          <a:xfrm>
            <a:off x="7015669" y="3790788"/>
            <a:ext cx="914301" cy="392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90cm</a:t>
            </a:r>
            <a:endParaRPr lang="ko-KR" altLang="en-US" sz="18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DCB4D75-CA8B-3384-7562-689B90DF5B7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122" t="41185" r="35600" b="34059"/>
          <a:stretch/>
        </p:blipFill>
        <p:spPr>
          <a:xfrm>
            <a:off x="9162682" y="2741270"/>
            <a:ext cx="2934697" cy="1589628"/>
          </a:xfrm>
          <a:prstGeom prst="rect">
            <a:avLst/>
          </a:prstGeom>
        </p:spPr>
      </p:pic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1C4DEFD9-C83E-1F07-51C9-648FB6F0903D}"/>
              </a:ext>
            </a:extLst>
          </p:cNvPr>
          <p:cNvSpPr txBox="1">
            <a:spLocks/>
          </p:cNvSpPr>
          <p:nvPr/>
        </p:nvSpPr>
        <p:spPr>
          <a:xfrm>
            <a:off x="10242271" y="2341002"/>
            <a:ext cx="965259" cy="400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120cm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31437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6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3672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개선 사항</a:t>
            </a:r>
            <a:endParaRPr lang="en-US" altLang="ko-KR" sz="2400" b="1" dirty="0">
              <a:solidFill>
                <a:schemeClr val="tx1">
                  <a:lumMod val="75000"/>
                </a:schemeClr>
              </a:solidFill>
              <a:latin typeface="Times New Roman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37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5B70CAA2-B1B2-40E2-60A8-F246B39D5C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3688" y="1105126"/>
                <a:ext cx="10515600" cy="5181283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1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spcBef>
                    <a:spcPts val="1000"/>
                  </a:spcBef>
                </a:pPr>
                <a:r>
                  <a:rPr lang="en-US" altLang="ko-KR" dirty="0"/>
                  <a:t>TVS </a:t>
                </a:r>
                <a:r>
                  <a:rPr lang="ko-KR" altLang="en-US" dirty="0"/>
                  <a:t>추가 </a:t>
                </a:r>
                <a:r>
                  <a:rPr lang="en-US" altLang="ko-KR" dirty="0"/>
                  <a:t>(to Connector)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altLang="ko-KR" dirty="0">
                    <a:sym typeface="Wingdings" panose="05000000000000000000" pitchFamily="2" charset="2"/>
                  </a:rPr>
                  <a:t></a:t>
                </a:r>
                <a:r>
                  <a:rPr lang="ko-KR" altLang="en-US" dirty="0">
                    <a:sym typeface="Wingdings" panose="05000000000000000000" pitchFamily="2" charset="2"/>
                  </a:rPr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ESD </a:t>
                </a:r>
                <a:r>
                  <a:rPr lang="ko-KR" altLang="en-US" dirty="0">
                    <a:sym typeface="Wingdings" panose="05000000000000000000" pitchFamily="2" charset="2"/>
                  </a:rPr>
                  <a:t>대책</a:t>
                </a:r>
                <a:endParaRPr lang="en-US" altLang="ko-KR" dirty="0"/>
              </a:p>
              <a:p>
                <a:r>
                  <a:rPr lang="en-US" altLang="ko-KR" dirty="0"/>
                  <a:t>GND </a:t>
                </a:r>
                <a:r>
                  <a:rPr lang="ko-KR" altLang="en-US" dirty="0"/>
                  <a:t>분리</a:t>
                </a:r>
                <a:endParaRPr lang="en-US" altLang="ko-KR" dirty="0"/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altLang="ko-KR" dirty="0">
                    <a:sym typeface="Wingdings" panose="05000000000000000000" pitchFamily="2" charset="2"/>
                  </a:rPr>
                  <a:t> Noise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↓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ko-KR" altLang="en-US" dirty="0"/>
                  <a:t>측정 펄스 </a:t>
                </a:r>
                <a:r>
                  <a:rPr lang="ko-KR" altLang="en-US" dirty="0" err="1"/>
                  <a:t>발진기</a:t>
                </a:r>
                <a:r>
                  <a:rPr lang="ko-KR" altLang="en-US" dirty="0"/>
                  <a:t> 주파수</a:t>
                </a:r>
                <a:r>
                  <a:rPr lang="en-US" altLang="ko-KR" dirty="0"/>
                  <a:t>(172kHz)</a:t>
                </a:r>
                <a:r>
                  <a:rPr lang="ko-KR" altLang="en-US" dirty="0"/>
                  <a:t> 변경</a:t>
                </a:r>
                <a:endParaRPr lang="en-US" altLang="ko-KR" dirty="0"/>
              </a:p>
              <a:p>
                <a:pPr lvl="1">
                  <a:buFont typeface="Wingdings" panose="05000000000000000000" pitchFamily="2" charset="2"/>
                  <a:buChar char="è"/>
                </a:pPr>
                <a:r>
                  <a:rPr lang="en-US" altLang="ko-KR" dirty="0">
                    <a:sym typeface="Wingdings" panose="05000000000000000000" pitchFamily="2" charset="2"/>
                  </a:rPr>
                  <a:t> 1cm counter</a:t>
                </a:r>
                <a:r>
                  <a:rPr lang="ko-KR" altLang="en-US" dirty="0">
                    <a:sym typeface="Wingdings" panose="05000000000000000000" pitchFamily="2" charset="2"/>
                  </a:rPr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</a:t>
                </a:r>
                <a:r>
                  <a:rPr lang="ko-KR" altLang="en-US" dirty="0">
                    <a:sym typeface="Wingdings" panose="05000000000000000000" pitchFamily="2" charset="2"/>
                  </a:rPr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1m counter (</a:t>
                </a:r>
                <a:r>
                  <a:rPr lang="ko-KR" altLang="en-US" dirty="0">
                    <a:sym typeface="Wingdings" panose="05000000000000000000" pitchFamily="2" charset="2"/>
                  </a:rPr>
                  <a:t>정밀한 측정 가능</a:t>
                </a:r>
                <a:r>
                  <a:rPr lang="en-US" altLang="ko-KR" dirty="0">
                    <a:sym typeface="Wingdings" panose="05000000000000000000" pitchFamily="2" charset="2"/>
                  </a:rPr>
                  <a:t>)</a:t>
                </a:r>
                <a:endParaRPr lang="en-US" altLang="ko-KR" dirty="0"/>
              </a:p>
              <a:p>
                <a:r>
                  <a:rPr lang="en-US" altLang="ko-KR" dirty="0"/>
                  <a:t>R </a:t>
                </a:r>
                <a:r>
                  <a:rPr lang="ko-KR" altLang="en-US" dirty="0"/>
                  <a:t>추가 </a:t>
                </a:r>
                <a:r>
                  <a:rPr lang="en-US" altLang="ko-KR" dirty="0"/>
                  <a:t>(to Transistor Base)</a:t>
                </a:r>
              </a:p>
              <a:p>
                <a:pPr marL="457200" lvl="1" indent="0">
                  <a:buFont typeface="Arial" panose="020B0604020202020204" pitchFamily="34" charset="0"/>
                  <a:buNone/>
                </a:pPr>
                <a:r>
                  <a:rPr lang="en-US" altLang="ko-KR" dirty="0">
                    <a:sym typeface="Wingdings" panose="05000000000000000000" pitchFamily="2" charset="2"/>
                  </a:rPr>
                  <a:t>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  <m: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𝐼</m:t>
                        </m:r>
                      </m:e>
                      <m:sub>
                        <m:r>
                          <a:rPr lang="en-US" altLang="ko-K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𝐵</m:t>
                        </m:r>
                      </m:sub>
                    </m:sSub>
                    <m:r>
                      <a:rPr lang="en-US" altLang="ko-KR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↓</m:t>
                    </m:r>
                  </m:oMath>
                </a14:m>
                <a:r>
                  <a:rPr lang="en-US" altLang="ko-KR" dirty="0"/>
                  <a:t> 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en-US" altLang="ko-KR" dirty="0"/>
                  <a:t>Transistor </a:t>
                </a:r>
                <a:r>
                  <a:rPr lang="ko-KR" altLang="en-US" dirty="0"/>
                  <a:t>파손</a:t>
                </a:r>
                <a:r>
                  <a:rPr lang="en-US" altLang="ko-KR" dirty="0">
                    <a:ea typeface="Cambria Math" panose="02040503050406030204" pitchFamily="18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↓</m:t>
                    </m:r>
                  </m:oMath>
                </a14:m>
                <a:endParaRPr lang="en-US" altLang="ko-KR" dirty="0"/>
              </a:p>
              <a:p>
                <a:r>
                  <a:rPr lang="en-US" altLang="ko-KR" dirty="0"/>
                  <a:t>FND </a:t>
                </a:r>
                <a:r>
                  <a:rPr lang="ko-KR" altLang="en-US" dirty="0"/>
                  <a:t>앞 </a:t>
                </a:r>
                <a:r>
                  <a:rPr lang="en-US" altLang="ko-KR" dirty="0"/>
                  <a:t>R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Array R </a:t>
                </a:r>
                <a:r>
                  <a:rPr lang="ko-KR" altLang="en-US" dirty="0">
                    <a:sym typeface="Wingdings" panose="05000000000000000000" pitchFamily="2" charset="2"/>
                  </a:rPr>
                  <a:t>변경</a:t>
                </a:r>
                <a:endParaRPr lang="en-US" altLang="ko-KR" dirty="0">
                  <a:sym typeface="Wingdings" panose="05000000000000000000" pitchFamily="2" charset="2"/>
                </a:endParaRPr>
              </a:p>
              <a:p>
                <a:pPr lvl="1">
                  <a:buFont typeface="Wingdings" panose="05000000000000000000" pitchFamily="2" charset="2"/>
                  <a:buChar char="è"/>
                </a:pPr>
                <a:r>
                  <a:rPr lang="en-US" altLang="ko-KR" dirty="0">
                    <a:sym typeface="Wingdings" panose="05000000000000000000" pitchFamily="2" charset="2"/>
                  </a:rPr>
                  <a:t>PCB </a:t>
                </a:r>
                <a:r>
                  <a:rPr lang="ko-KR" altLang="en-US" dirty="0">
                    <a:sym typeface="Wingdings" panose="05000000000000000000" pitchFamily="2" charset="2"/>
                  </a:rPr>
                  <a:t>면적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↓</m:t>
                    </m:r>
                  </m:oMath>
                </a14:m>
                <a:endParaRPr lang="en-US" altLang="ko-KR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</p:txBody>
          </p:sp>
        </mc:Choice>
        <mc:Fallback>
          <p:sp>
            <p:nvSpPr>
              <p:cNvPr id="4" name="내용 개체 틀 2">
                <a:extLst>
                  <a:ext uri="{FF2B5EF4-FFF2-40B4-BE49-F238E27FC236}">
                    <a16:creationId xmlns:a16="http://schemas.microsoft.com/office/drawing/2014/main" id="{5B70CAA2-B1B2-40E2-60A8-F246B39D5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688" y="1105126"/>
                <a:ext cx="10515600" cy="5181283"/>
              </a:xfrm>
              <a:prstGeom prst="rect">
                <a:avLst/>
              </a:prstGeom>
              <a:blipFill>
                <a:blip r:embed="rId2"/>
                <a:stretch>
                  <a:fillRect l="-1043" t="-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827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화이트, 냉장고이(가) 표시된 사진&#10;&#10;자동 생성된 설명">
            <a:extLst>
              <a:ext uri="{FF2B5EF4-FFF2-40B4-BE49-F238E27FC236}">
                <a16:creationId xmlns:a16="http://schemas.microsoft.com/office/drawing/2014/main" id="{37E64327-4183-A222-E4A3-F6982B2EDC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0C412A-BC2E-2F73-FF9A-7FF93458EE42}"/>
              </a:ext>
            </a:extLst>
          </p:cNvPr>
          <p:cNvSpPr txBox="1"/>
          <p:nvPr/>
        </p:nvSpPr>
        <p:spPr>
          <a:xfrm>
            <a:off x="5951621" y="4531911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000" b="1" dirty="0">
                <a:latin typeface="+mj-ea"/>
                <a:ea typeface="+mj-ea"/>
              </a:rPr>
              <a:t>Fin.</a:t>
            </a:r>
            <a:endParaRPr lang="ko-KR" altLang="en-US" sz="100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9292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1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2444645" cy="4457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Project goal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232BE4-4014-4244-D45C-56D05D7382E6}"/>
              </a:ext>
            </a:extLst>
          </p:cNvPr>
          <p:cNvSpPr/>
          <p:nvPr/>
        </p:nvSpPr>
        <p:spPr>
          <a:xfrm>
            <a:off x="2949396" y="895462"/>
            <a:ext cx="6470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3600" b="1" dirty="0"/>
              <a:t>초음파 주차 보조 시스템</a:t>
            </a:r>
            <a:endParaRPr lang="en-US" altLang="ko-KR" sz="3600" b="1" dirty="0"/>
          </a:p>
        </p:txBody>
      </p:sp>
      <p:pic>
        <p:nvPicPr>
          <p:cNvPr id="1032" name="Picture 8" descr="스카트교통 주차보조시스템 주차관제스스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941" y="1663221"/>
            <a:ext cx="8107627" cy="45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1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3360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BOM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</a:rPr>
              <a:t>(bill of material)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Times New Roman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D4924950-531D-924E-3B06-702EC7FE17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97"/>
          <a:stretch/>
        </p:blipFill>
        <p:spPr>
          <a:xfrm>
            <a:off x="1155202" y="919641"/>
            <a:ext cx="1900506" cy="5598338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4740847-B111-9C14-F17C-516DDAAF52BB}"/>
              </a:ext>
            </a:extLst>
          </p:cNvPr>
          <p:cNvSpPr/>
          <p:nvPr/>
        </p:nvSpPr>
        <p:spPr>
          <a:xfrm>
            <a:off x="2515958" y="1174770"/>
            <a:ext cx="354330" cy="29197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874AAD11-CB72-7063-4855-FF63584E51E6}"/>
              </a:ext>
            </a:extLst>
          </p:cNvPr>
          <p:cNvSpPr/>
          <p:nvPr/>
        </p:nvSpPr>
        <p:spPr>
          <a:xfrm>
            <a:off x="3186517" y="1214537"/>
            <a:ext cx="942975" cy="32956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656121C-BD2B-4C78-560F-837E52FB1202}"/>
              </a:ext>
            </a:extLst>
          </p:cNvPr>
          <p:cNvSpPr txBox="1"/>
          <p:nvPr/>
        </p:nvSpPr>
        <p:spPr>
          <a:xfrm>
            <a:off x="3186518" y="117477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Chip IC</a:t>
            </a:r>
            <a:endParaRPr lang="ko-KR" altLang="en-US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41DC5BCE-9B6D-1800-58F4-8D2E24104BA4}"/>
              </a:ext>
            </a:extLst>
          </p:cNvPr>
          <p:cNvCxnSpPr/>
          <p:nvPr/>
        </p:nvCxnSpPr>
        <p:spPr>
          <a:xfrm flipV="1">
            <a:off x="2933153" y="1353840"/>
            <a:ext cx="203835" cy="19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EBE7F63-821B-9A6E-2736-904B3DDB6D2B}"/>
              </a:ext>
            </a:extLst>
          </p:cNvPr>
          <p:cNvSpPr/>
          <p:nvPr/>
        </p:nvSpPr>
        <p:spPr>
          <a:xfrm>
            <a:off x="1471794" y="1513098"/>
            <a:ext cx="1461359" cy="2404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4B190D80-E8BC-6D02-567E-3B3AC6C5DFFF}"/>
              </a:ext>
            </a:extLst>
          </p:cNvPr>
          <p:cNvSpPr/>
          <p:nvPr/>
        </p:nvSpPr>
        <p:spPr>
          <a:xfrm>
            <a:off x="3277734" y="2455692"/>
            <a:ext cx="1616358" cy="377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A8F7CB-45FD-58F8-8C27-3E9763F61203}"/>
              </a:ext>
            </a:extLst>
          </p:cNvPr>
          <p:cNvSpPr txBox="1"/>
          <p:nvPr/>
        </p:nvSpPr>
        <p:spPr>
          <a:xfrm>
            <a:off x="3316311" y="2455692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IC + IC socket</a:t>
            </a:r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4A340363-18D3-E7B8-CA69-F010F66F1C25}"/>
              </a:ext>
            </a:extLst>
          </p:cNvPr>
          <p:cNvCxnSpPr/>
          <p:nvPr/>
        </p:nvCxnSpPr>
        <p:spPr>
          <a:xfrm flipV="1">
            <a:off x="3015068" y="2640358"/>
            <a:ext cx="203835" cy="1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1D6EECC-BC03-128F-C38A-04FB36CB388D}"/>
              </a:ext>
            </a:extLst>
          </p:cNvPr>
          <p:cNvSpPr/>
          <p:nvPr/>
        </p:nvSpPr>
        <p:spPr>
          <a:xfrm>
            <a:off x="2636291" y="4260914"/>
            <a:ext cx="306705" cy="8229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4678C8DC-86BA-5FFD-E4CD-5898F33CAEFC}"/>
              </a:ext>
            </a:extLst>
          </p:cNvPr>
          <p:cNvSpPr/>
          <p:nvPr/>
        </p:nvSpPr>
        <p:spPr>
          <a:xfrm>
            <a:off x="3316311" y="4453037"/>
            <a:ext cx="813181" cy="3295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1CC68141-E21A-E8F8-A27C-90D30F932EEA}"/>
              </a:ext>
            </a:extLst>
          </p:cNvPr>
          <p:cNvCxnSpPr/>
          <p:nvPr/>
        </p:nvCxnSpPr>
        <p:spPr>
          <a:xfrm>
            <a:off x="3015068" y="4617819"/>
            <a:ext cx="203835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95A5ED5-FD81-8A4D-F6D6-09AA4D0324F6}"/>
              </a:ext>
            </a:extLst>
          </p:cNvPr>
          <p:cNvSpPr txBox="1"/>
          <p:nvPr/>
        </p:nvSpPr>
        <p:spPr>
          <a:xfrm>
            <a:off x="3277734" y="4433153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Chip R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964A6F1-37B2-96CE-F2B3-94AD60E4987D}"/>
              </a:ext>
            </a:extLst>
          </p:cNvPr>
          <p:cNvSpPr/>
          <p:nvPr/>
        </p:nvSpPr>
        <p:spPr>
          <a:xfrm>
            <a:off x="1155202" y="3963690"/>
            <a:ext cx="1277698" cy="248107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E2D16594-4FC5-A9C1-A14C-952B2F68470A}"/>
              </a:ext>
            </a:extLst>
          </p:cNvPr>
          <p:cNvCxnSpPr/>
          <p:nvPr/>
        </p:nvCxnSpPr>
        <p:spPr>
          <a:xfrm>
            <a:off x="2636291" y="4093563"/>
            <a:ext cx="1170532" cy="103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1E32D60-77B4-92C5-898A-C7FC506E3E0E}"/>
              </a:ext>
            </a:extLst>
          </p:cNvPr>
          <p:cNvSpPr/>
          <p:nvPr/>
        </p:nvSpPr>
        <p:spPr>
          <a:xfrm>
            <a:off x="3822920" y="3963690"/>
            <a:ext cx="285645" cy="3295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ED7A2DB-5A41-E05B-0B63-BAA45ABD7445}"/>
              </a:ext>
            </a:extLst>
          </p:cNvPr>
          <p:cNvSpPr txBox="1"/>
          <p:nvPr/>
        </p:nvSpPr>
        <p:spPr>
          <a:xfrm>
            <a:off x="3796465" y="3919232"/>
            <a:ext cx="33855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8" name="표 67">
                <a:extLst>
                  <a:ext uri="{FF2B5EF4-FFF2-40B4-BE49-F238E27FC236}">
                    <a16:creationId xmlns:a16="http://schemas.microsoft.com/office/drawing/2014/main" id="{E76AEC29-513B-65AC-25AF-B6CEC2118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3112254"/>
                  </p:ext>
                </p:extLst>
              </p:nvPr>
            </p:nvGraphicFramePr>
            <p:xfrm>
              <a:off x="5101754" y="179231"/>
              <a:ext cx="5936439" cy="650728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78813">
                      <a:extLst>
                        <a:ext uri="{9D8B030D-6E8A-4147-A177-3AD203B41FA5}">
                          <a16:colId xmlns:a16="http://schemas.microsoft.com/office/drawing/2014/main" val="1701067355"/>
                        </a:ext>
                      </a:extLst>
                    </a:gridCol>
                    <a:gridCol w="2456799">
                      <a:extLst>
                        <a:ext uri="{9D8B030D-6E8A-4147-A177-3AD203B41FA5}">
                          <a16:colId xmlns:a16="http://schemas.microsoft.com/office/drawing/2014/main" val="569267240"/>
                        </a:ext>
                      </a:extLst>
                    </a:gridCol>
                    <a:gridCol w="1500827">
                      <a:extLst>
                        <a:ext uri="{9D8B030D-6E8A-4147-A177-3AD203B41FA5}">
                          <a16:colId xmlns:a16="http://schemas.microsoft.com/office/drawing/2014/main" val="2082913213"/>
                        </a:ext>
                      </a:extLst>
                    </a:gridCol>
                  </a:tblGrid>
                  <a:tr h="3687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재료명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규격</a:t>
                          </a:r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치수</a:t>
                          </a:r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소요량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7701280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Chip</a:t>
                          </a:r>
                          <a:r>
                            <a:rPr lang="ko-KR" altLang="en-US" sz="1050" baseline="0" dirty="0"/>
                            <a:t> </a:t>
                          </a:r>
                          <a:r>
                            <a:rPr lang="en-US" altLang="ko-KR" sz="1050" baseline="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NE555(SMD</a:t>
                          </a:r>
                          <a:r>
                            <a:rPr lang="en-US" altLang="ko-KR" sz="1050" baseline="0" dirty="0"/>
                            <a:t> type</a:t>
                          </a:r>
                          <a:r>
                            <a:rPr lang="en-US" altLang="ko-KR" sz="1050" dirty="0"/>
                            <a:t>)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9075933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NE555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066508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4584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1190458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4011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619047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RC4558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5648077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LM358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566181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4069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545993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4553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475278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4511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8460781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IC socket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8</a:t>
                          </a:r>
                          <a:r>
                            <a:rPr lang="en-US" altLang="ko-KR" sz="1050" baseline="0" dirty="0"/>
                            <a:t> PIN(DIP)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3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923914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IC socket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baseline="0" dirty="0"/>
                            <a:t>14 PIN(DIP)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3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203131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IC socket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baseline="0" dirty="0"/>
                            <a:t>16 PIN(DIP)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2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76937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150[k</a:t>
                          </a:r>
                          <a:r>
                            <a:rPr lang="el-GR" altLang="ko-KR" sz="1200" dirty="0"/>
                            <a:t>Ω</a:t>
                          </a:r>
                          <a:r>
                            <a:rPr lang="en-US" altLang="ko-KR" sz="1200" dirty="0"/>
                            <a:t>],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ko-KR" sz="1200" dirty="0"/>
                            <a:t>, 1%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9546312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10[k</a:t>
                          </a:r>
                          <a:r>
                            <a:rPr lang="el-GR" altLang="ko-KR" sz="1200" dirty="0"/>
                            <a:t>Ω</a:t>
                          </a:r>
                          <a:r>
                            <a:rPr lang="en-US" altLang="ko-KR" sz="1200" dirty="0"/>
                            <a:t>],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ko-KR" sz="1200" dirty="0"/>
                            <a:t>, 1%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2877404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2[M</a:t>
                          </a:r>
                          <a:r>
                            <a:rPr lang="el-GR" altLang="ko-KR" sz="1200" dirty="0"/>
                            <a:t>Ω</a:t>
                          </a:r>
                          <a:r>
                            <a:rPr lang="en-US" altLang="ko-KR" sz="1200" dirty="0"/>
                            <a:t>],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ko-KR" sz="1200" dirty="0"/>
                            <a:t>, 1%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4860128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1[M</a:t>
                          </a:r>
                          <a:r>
                            <a:rPr lang="el-GR" altLang="ko-KR" sz="1200" dirty="0"/>
                            <a:t>Ω</a:t>
                          </a:r>
                          <a:r>
                            <a:rPr lang="en-US" altLang="ko-KR" sz="1200" dirty="0"/>
                            <a:t>],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ko-KR" sz="1200" dirty="0"/>
                            <a:t>, 1%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2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60815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8.2[k</a:t>
                          </a:r>
                          <a:r>
                            <a:rPr lang="el-GR" altLang="ko-KR" sz="1200" dirty="0"/>
                            <a:t>Ω</a:t>
                          </a:r>
                          <a:r>
                            <a:rPr lang="en-US" altLang="ko-KR" sz="1200" dirty="0"/>
                            <a:t>],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ko-KR" sz="1200" dirty="0"/>
                            <a:t>, 1%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697916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47[k</a:t>
                          </a:r>
                          <a:r>
                            <a:rPr lang="el-GR" altLang="ko-KR" sz="1200" dirty="0"/>
                            <a:t>Ω</a:t>
                          </a:r>
                          <a:r>
                            <a:rPr lang="en-US" altLang="ko-KR" sz="1200" dirty="0"/>
                            <a:t>],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ko-KR" sz="1200" dirty="0"/>
                            <a:t>, 1%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0581418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1[k</a:t>
                          </a:r>
                          <a:r>
                            <a:rPr lang="el-GR" altLang="ko-KR" sz="1200" dirty="0"/>
                            <a:t>Ω</a:t>
                          </a:r>
                          <a:r>
                            <a:rPr lang="en-US" altLang="ko-KR" sz="1200" dirty="0"/>
                            <a:t>],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ko-KR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 [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a14:m>
                          <a:r>
                            <a:rPr lang="en-US" altLang="ko-KR" sz="1200" dirty="0"/>
                            <a:t>, 1%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2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4625972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Chip</a:t>
                          </a:r>
                          <a:r>
                            <a:rPr lang="en-US" altLang="ko-KR" sz="1200" baseline="0" dirty="0"/>
                            <a:t> </a:t>
                          </a: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SMD</a:t>
                          </a:r>
                          <a:r>
                            <a:rPr lang="en-US" altLang="ko-KR" sz="1200" baseline="0" dirty="0"/>
                            <a:t> </a:t>
                          </a:r>
                          <a:r>
                            <a:rPr lang="en-US" altLang="ko-KR" sz="1200" dirty="0"/>
                            <a:t>330[</a:t>
                          </a:r>
                          <a:r>
                            <a:rPr lang="el-GR" altLang="ko-KR" sz="1200" dirty="0"/>
                            <a:t>Ω</a:t>
                          </a:r>
                          <a:r>
                            <a:rPr lang="en-US" altLang="ko-KR" sz="1200" dirty="0"/>
                            <a:t>] (2012)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7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51357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8" name="표 67">
                <a:extLst>
                  <a:ext uri="{FF2B5EF4-FFF2-40B4-BE49-F238E27FC236}">
                    <a16:creationId xmlns:a16="http://schemas.microsoft.com/office/drawing/2014/main" id="{E76AEC29-513B-65AC-25AF-B6CEC2118F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83112254"/>
                  </p:ext>
                </p:extLst>
              </p:nvPr>
            </p:nvGraphicFramePr>
            <p:xfrm>
              <a:off x="5101754" y="179231"/>
              <a:ext cx="5936439" cy="650728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78813">
                      <a:extLst>
                        <a:ext uri="{9D8B030D-6E8A-4147-A177-3AD203B41FA5}">
                          <a16:colId xmlns:a16="http://schemas.microsoft.com/office/drawing/2014/main" val="1701067355"/>
                        </a:ext>
                      </a:extLst>
                    </a:gridCol>
                    <a:gridCol w="2456799">
                      <a:extLst>
                        <a:ext uri="{9D8B030D-6E8A-4147-A177-3AD203B41FA5}">
                          <a16:colId xmlns:a16="http://schemas.microsoft.com/office/drawing/2014/main" val="569267240"/>
                        </a:ext>
                      </a:extLst>
                    </a:gridCol>
                    <a:gridCol w="1500827">
                      <a:extLst>
                        <a:ext uri="{9D8B030D-6E8A-4147-A177-3AD203B41FA5}">
                          <a16:colId xmlns:a16="http://schemas.microsoft.com/office/drawing/2014/main" val="2082913213"/>
                        </a:ext>
                      </a:extLst>
                    </a:gridCol>
                  </a:tblGrid>
                  <a:tr h="36871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/>
                            <a:t>재료명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규격</a:t>
                          </a:r>
                          <a:r>
                            <a:rPr lang="en-US" altLang="ko-KR" dirty="0"/>
                            <a:t>(</a:t>
                          </a:r>
                          <a:r>
                            <a:rPr lang="ko-KR" altLang="en-US" dirty="0"/>
                            <a:t>치수</a:t>
                          </a:r>
                          <a:r>
                            <a:rPr lang="en-US" altLang="ko-KR" dirty="0"/>
                            <a:t>)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/>
                            <a:t>소요량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57701280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Chip</a:t>
                          </a:r>
                          <a:r>
                            <a:rPr lang="ko-KR" altLang="en-US" sz="1050" baseline="0" dirty="0"/>
                            <a:t> </a:t>
                          </a:r>
                          <a:r>
                            <a:rPr lang="en-US" altLang="ko-KR" sz="1050" baseline="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NE555(SMD</a:t>
                          </a:r>
                          <a:r>
                            <a:rPr lang="en-US" altLang="ko-KR" sz="1050" baseline="0" dirty="0"/>
                            <a:t> type</a:t>
                          </a:r>
                          <a:r>
                            <a:rPr lang="en-US" altLang="ko-KR" sz="1050" dirty="0"/>
                            <a:t>)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9075933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NE555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1066508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4584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1190458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4011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2619047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RC4558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5648077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LM358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7566181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4069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15545993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4553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7475278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IC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4511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1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8460781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IC socket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8</a:t>
                          </a:r>
                          <a:r>
                            <a:rPr lang="en-US" altLang="ko-KR" sz="1050" baseline="0" dirty="0"/>
                            <a:t> PIN(DIP)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3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14923914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IC socket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baseline="0" dirty="0"/>
                            <a:t>14 PIN(DIP)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3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4203131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IC socket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050" baseline="0" dirty="0"/>
                            <a:t>16 PIN(DIP)</a:t>
                          </a:r>
                          <a:endParaRPr lang="ko-KR" altLang="en-US" sz="105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050" dirty="0"/>
                            <a:t>2</a:t>
                          </a:r>
                          <a:endParaRPr lang="ko-KR" alt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776937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80693" t="-1074138" r="-61881" b="-6896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9546312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80693" t="-1194737" r="-61881" b="-60175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8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62877404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80693" t="-1272414" r="-61881" b="-49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4860128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80693" t="-1372414" r="-61881" b="-39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2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660815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80693" t="-1472414" r="-61881" b="-29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697916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80693" t="-1572414" r="-61881" b="-19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1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70581418"/>
                      </a:ext>
                    </a:extLst>
                  </a:tr>
                  <a:tr h="35252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80693" t="-1672414" r="-61881" b="-913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2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4625972"/>
                      </a:ext>
                    </a:extLst>
                  </a:tr>
                  <a:tr h="282377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200" dirty="0"/>
                            <a:t>Chip</a:t>
                          </a:r>
                          <a:r>
                            <a:rPr lang="en-US" altLang="ko-KR" sz="1200" baseline="0" dirty="0"/>
                            <a:t> </a:t>
                          </a:r>
                          <a:r>
                            <a:rPr lang="ko-KR" altLang="en-US" sz="1200" dirty="0"/>
                            <a:t>저항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SMD</a:t>
                          </a:r>
                          <a:r>
                            <a:rPr lang="en-US" altLang="ko-KR" sz="1200" baseline="0" dirty="0"/>
                            <a:t> </a:t>
                          </a:r>
                          <a:r>
                            <a:rPr lang="en-US" altLang="ko-KR" sz="1200" dirty="0"/>
                            <a:t>330[</a:t>
                          </a:r>
                          <a:r>
                            <a:rPr lang="el-GR" altLang="ko-KR" sz="1200" dirty="0"/>
                            <a:t>Ω</a:t>
                          </a:r>
                          <a:r>
                            <a:rPr lang="en-US" altLang="ko-KR" sz="1200" dirty="0"/>
                            <a:t>] (2012)</a:t>
                          </a:r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200" dirty="0"/>
                            <a:t>7</a:t>
                          </a:r>
                          <a:endParaRPr lang="ko-KR" altLang="en-US" sz="1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751357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0507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1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33601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BOM </a:t>
            </a:r>
            <a:r>
              <a:rPr lang="en-US" altLang="ko-KR" sz="2000" b="1" dirty="0">
                <a:solidFill>
                  <a:schemeClr val="tx1">
                    <a:lumMod val="75000"/>
                  </a:schemeClr>
                </a:solidFill>
              </a:rPr>
              <a:t>(bill of material)</a:t>
            </a:r>
            <a:endParaRPr lang="en-US" altLang="ko-KR" sz="2000" b="1" dirty="0">
              <a:solidFill>
                <a:schemeClr val="tx1">
                  <a:lumMod val="75000"/>
                </a:schemeClr>
              </a:solidFill>
              <a:latin typeface="Times New Roman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r="51281"/>
          <a:stretch/>
        </p:blipFill>
        <p:spPr>
          <a:xfrm>
            <a:off x="9931503" y="786061"/>
            <a:ext cx="1780513" cy="559833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0115821" y="5163024"/>
            <a:ext cx="1424354" cy="8792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544602" y="5406250"/>
            <a:ext cx="971309" cy="39277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655794" y="540417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Diode</a:t>
            </a:r>
            <a:endParaRPr lang="ko-KR" altLang="en-US" dirty="0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9670900" y="5597950"/>
            <a:ext cx="314111" cy="7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7847011" y="991938"/>
            <a:ext cx="1265047" cy="34122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9183817" y="1129582"/>
            <a:ext cx="1755648" cy="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1070276" y="1129583"/>
            <a:ext cx="635710" cy="393801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971168" y="96383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Capacitor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10238425" y="1376503"/>
            <a:ext cx="434340" cy="72386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9670900" y="1734610"/>
            <a:ext cx="444922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8195843" y="1562707"/>
            <a:ext cx="1432391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8195843" y="1549944"/>
            <a:ext cx="1551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potentiometer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0238425" y="2222290"/>
            <a:ext cx="589573" cy="62484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9670900" y="2534710"/>
            <a:ext cx="444922" cy="0"/>
          </a:xfrm>
          <a:prstGeom prst="straightConnector1">
            <a:avLst/>
          </a:prstGeom>
          <a:ln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8315048" y="2357957"/>
            <a:ext cx="1265047" cy="341226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412280" y="2329851"/>
            <a:ext cx="111267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Transistor</a:t>
            </a:r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10155371" y="2942555"/>
            <a:ext cx="593593" cy="1184779"/>
          </a:xfrm>
          <a:prstGeom prst="rect">
            <a:avLst/>
          </a:prstGeom>
          <a:noFill/>
          <a:ln>
            <a:solidFill>
              <a:srgbClr val="527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909765" y="3337327"/>
            <a:ext cx="643130" cy="345487"/>
          </a:xfrm>
          <a:prstGeom prst="rect">
            <a:avLst/>
          </a:prstGeom>
          <a:noFill/>
          <a:ln>
            <a:solidFill>
              <a:srgbClr val="5270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9628234" y="3510070"/>
            <a:ext cx="444922" cy="0"/>
          </a:xfrm>
          <a:prstGeom prst="straightConnector1">
            <a:avLst/>
          </a:prstGeom>
          <a:ln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28461" y="3325404"/>
            <a:ext cx="7309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FND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106859" y="4208701"/>
            <a:ext cx="589573" cy="788447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9597859" y="4576870"/>
            <a:ext cx="444922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8195842" y="4430180"/>
            <a:ext cx="1327203" cy="345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172019" y="4430180"/>
            <a:ext cx="151288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초음파 센서</a:t>
            </a:r>
            <a:endParaRPr lang="en-US" altLang="ko-KR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/>
        </p:nvGraphicFramePr>
        <p:xfrm>
          <a:off x="891590" y="1060073"/>
          <a:ext cx="6829026" cy="537027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276342">
                  <a:extLst>
                    <a:ext uri="{9D8B030D-6E8A-4147-A177-3AD203B41FA5}">
                      <a16:colId xmlns:a16="http://schemas.microsoft.com/office/drawing/2014/main" val="1701067355"/>
                    </a:ext>
                  </a:extLst>
                </a:gridCol>
                <a:gridCol w="2276342">
                  <a:extLst>
                    <a:ext uri="{9D8B030D-6E8A-4147-A177-3AD203B41FA5}">
                      <a16:colId xmlns:a16="http://schemas.microsoft.com/office/drawing/2014/main" val="569267240"/>
                    </a:ext>
                  </a:extLst>
                </a:gridCol>
                <a:gridCol w="2276342">
                  <a:extLst>
                    <a:ext uri="{9D8B030D-6E8A-4147-A177-3AD203B41FA5}">
                      <a16:colId xmlns:a16="http://schemas.microsoft.com/office/drawing/2014/main" val="2082913213"/>
                    </a:ext>
                  </a:extLst>
                </a:gridCol>
              </a:tblGrid>
              <a:tr h="3762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재료명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규격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치수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소요량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7701280"/>
                  </a:ext>
                </a:extLst>
              </a:tr>
              <a:tr h="3080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마일러</a:t>
                      </a:r>
                      <a:r>
                        <a:rPr lang="ko-KR" altLang="en-US" sz="1200" dirty="0"/>
                        <a:t> 콘덴서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0.047[</a:t>
                      </a:r>
                      <a:r>
                        <a:rPr lang="el-GR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075933"/>
                  </a:ext>
                </a:extLst>
              </a:tr>
              <a:tr h="2821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세라믹 콘덴서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680[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pF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1066508"/>
                  </a:ext>
                </a:extLst>
              </a:tr>
              <a:tr h="2821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세라믹 콘덴서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맑은 고딕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100[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pF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190458"/>
                  </a:ext>
                </a:extLst>
              </a:tr>
              <a:tr h="2821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세라믹 콘덴서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맑은 고딕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0.1[</a:t>
                      </a:r>
                      <a:r>
                        <a:rPr lang="el-GR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619047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세라믹 콘덴서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맑은 고딕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0.01[</a:t>
                      </a:r>
                      <a:r>
                        <a:rPr lang="el-GR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48077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세라믹 콘덴서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맑은 고딕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0.001[</a:t>
                      </a:r>
                      <a:r>
                        <a:rPr lang="el-GR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566181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세라믹 콘덴서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맑은 고딕"/>
                        <a:cs typeface="+mn-cs"/>
                      </a:endParaRPr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0.0047[</a:t>
                      </a:r>
                      <a:r>
                        <a:rPr lang="el-GR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545993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반고정저항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맑은 고딕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47[k</a:t>
                      </a:r>
                      <a:r>
                        <a:rPr lang="el-GR" altLang="ko-KR" sz="1200" dirty="0"/>
                        <a:t>Ω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7475278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반고정저항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맑은 고딕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10[k</a:t>
                      </a:r>
                      <a:r>
                        <a:rPr lang="el-GR" altLang="ko-KR" sz="1200" dirty="0"/>
                        <a:t>Ω</a:t>
                      </a:r>
                      <a:r>
                        <a:rPr lang="en-US" altLang="ko-KR" sz="1200" dirty="0"/>
                        <a:t>]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3976873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Transistor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A1015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0215625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FND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맑은 고딕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500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0894422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Diode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imes New Roman"/>
                        <a:ea typeface="맑은 고딕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1SS106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0255404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Diode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1N4148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26716683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초음파 센서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SE-400ST160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7385757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초음파 센서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SE-400SR160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3649325"/>
                  </a:ext>
                </a:extLst>
              </a:tr>
              <a:tr h="3199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Times New Roman"/>
                          <a:ea typeface="맑은 고딕"/>
                          <a:cs typeface="+mn-cs"/>
                        </a:rPr>
                        <a:t>기판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Bare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PCB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75689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409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0762515-F05B-179B-2CC4-483704319D8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6649" y="0"/>
            <a:ext cx="6114273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FEB64DA2-CF28-1300-D1BE-BC4B0C612574}"/>
              </a:ext>
            </a:extLst>
          </p:cNvPr>
          <p:cNvCxnSpPr>
            <a:cxnSpLocks/>
          </p:cNvCxnSpPr>
          <p:nvPr/>
        </p:nvCxnSpPr>
        <p:spPr>
          <a:xfrm>
            <a:off x="737937" y="2570356"/>
            <a:ext cx="5358063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781F4A5-59A2-D820-926B-445ABCFE9532}"/>
              </a:ext>
            </a:extLst>
          </p:cNvPr>
          <p:cNvSpPr txBox="1"/>
          <p:nvPr/>
        </p:nvSpPr>
        <p:spPr>
          <a:xfrm>
            <a:off x="737937" y="2805317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Part 2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F4F531-38B8-8BAB-F0A9-99183AE094EA}"/>
              </a:ext>
            </a:extLst>
          </p:cNvPr>
          <p:cNvSpPr txBox="1"/>
          <p:nvPr/>
        </p:nvSpPr>
        <p:spPr>
          <a:xfrm>
            <a:off x="1735326" y="2805317"/>
            <a:ext cx="15616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+mn-ea"/>
              </a:rPr>
              <a:t>Diagram</a:t>
            </a:r>
          </a:p>
        </p:txBody>
      </p:sp>
    </p:spTree>
    <p:extLst>
      <p:ext uri="{BB962C8B-B14F-4D97-AF65-F5344CB8AC3E}">
        <p14:creationId xmlns:p14="http://schemas.microsoft.com/office/powerpoint/2010/main" val="346431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2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24446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  <a:latin typeface="Times New Roman"/>
              </a:rPr>
              <a:t>Block Diagram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  <p:sp>
        <p:nvSpPr>
          <p:cNvPr id="35" name="직사각형 34"/>
          <p:cNvSpPr/>
          <p:nvPr/>
        </p:nvSpPr>
        <p:spPr>
          <a:xfrm>
            <a:off x="282959" y="841087"/>
            <a:ext cx="11620506" cy="56432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01182" y="827754"/>
            <a:ext cx="4611021" cy="24851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직사각형 36"/>
          <p:cNvSpPr/>
          <p:nvPr/>
        </p:nvSpPr>
        <p:spPr>
          <a:xfrm>
            <a:off x="637397" y="1347967"/>
            <a:ext cx="1705708" cy="553914"/>
          </a:xfrm>
          <a:prstGeom prst="rect">
            <a:avLst/>
          </a:prstGeom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초음파 </a:t>
            </a:r>
            <a:r>
              <a:rPr lang="ko-KR" altLang="en-US" dirty="0" err="1"/>
              <a:t>발진기</a:t>
            </a:r>
            <a:endParaRPr lang="ko-KR" altLang="en-US" dirty="0"/>
          </a:p>
        </p:txBody>
      </p:sp>
      <p:sp>
        <p:nvSpPr>
          <p:cNvPr id="38" name="직사각형 37"/>
          <p:cNvSpPr/>
          <p:nvPr/>
        </p:nvSpPr>
        <p:spPr>
          <a:xfrm>
            <a:off x="637397" y="2362012"/>
            <a:ext cx="1705708" cy="770792"/>
          </a:xfrm>
          <a:prstGeom prst="rect">
            <a:avLst/>
          </a:prstGeom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초음파 펄스</a:t>
            </a:r>
            <a:endParaRPr lang="en-US" altLang="ko-KR" dirty="0"/>
          </a:p>
          <a:p>
            <a:pPr algn="ctr"/>
            <a:r>
              <a:rPr lang="ko-KR" altLang="en-US" dirty="0"/>
              <a:t> </a:t>
            </a:r>
            <a:r>
              <a:rPr lang="ko-KR" altLang="en-US" dirty="0" err="1"/>
              <a:t>발진기</a:t>
            </a:r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3028905" y="1624924"/>
            <a:ext cx="1705708" cy="984739"/>
          </a:xfrm>
          <a:prstGeom prst="rect">
            <a:avLst/>
          </a:prstGeom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초음파</a:t>
            </a:r>
            <a:endParaRPr lang="en-US" altLang="ko-KR" dirty="0"/>
          </a:p>
          <a:p>
            <a:pPr algn="ctr"/>
            <a:r>
              <a:rPr lang="en-US" altLang="ko-KR" dirty="0"/>
              <a:t>sensor</a:t>
            </a:r>
          </a:p>
          <a:p>
            <a:pPr algn="ctr"/>
            <a:r>
              <a:rPr lang="en-US" altLang="ko-KR" dirty="0"/>
              <a:t>Transmitter</a:t>
            </a:r>
            <a:endParaRPr lang="ko-KR" altLang="en-US" dirty="0"/>
          </a:p>
        </p:txBody>
      </p:sp>
      <p:sp>
        <p:nvSpPr>
          <p:cNvPr id="40" name="직사각형 39"/>
          <p:cNvSpPr/>
          <p:nvPr/>
        </p:nvSpPr>
        <p:spPr>
          <a:xfrm>
            <a:off x="6021220" y="1624923"/>
            <a:ext cx="1705708" cy="984739"/>
          </a:xfrm>
          <a:prstGeom prst="rect">
            <a:avLst/>
          </a:prstGeom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초음파</a:t>
            </a:r>
            <a:endParaRPr lang="en-US" altLang="ko-KR" dirty="0"/>
          </a:p>
          <a:p>
            <a:pPr algn="ctr"/>
            <a:r>
              <a:rPr lang="en-US" altLang="ko-KR" dirty="0"/>
              <a:t>sensor </a:t>
            </a:r>
          </a:p>
          <a:p>
            <a:pPr algn="ctr"/>
            <a:r>
              <a:rPr lang="en-US" altLang="ko-KR" dirty="0"/>
              <a:t>Receiver</a:t>
            </a:r>
          </a:p>
        </p:txBody>
      </p:sp>
      <p:cxnSp>
        <p:nvCxnSpPr>
          <p:cNvPr id="41" name="꺾인 연결선 40"/>
          <p:cNvCxnSpPr>
            <a:stCxn id="37" idx="3"/>
            <a:endCxn id="39" idx="1"/>
          </p:cNvCxnSpPr>
          <p:nvPr/>
        </p:nvCxnSpPr>
        <p:spPr>
          <a:xfrm>
            <a:off x="2343105" y="1624924"/>
            <a:ext cx="685800" cy="49237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오른쪽 화살표 41"/>
          <p:cNvSpPr/>
          <p:nvPr/>
        </p:nvSpPr>
        <p:spPr>
          <a:xfrm>
            <a:off x="4973470" y="1989803"/>
            <a:ext cx="808893" cy="26670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8045655" y="1624923"/>
            <a:ext cx="1735741" cy="984740"/>
          </a:xfrm>
          <a:prstGeom prst="rect">
            <a:avLst/>
          </a:prstGeom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Amplifier</a:t>
            </a:r>
          </a:p>
          <a:p>
            <a:pPr algn="ctr"/>
            <a:r>
              <a:rPr lang="en-US" altLang="ko-KR" dirty="0"/>
              <a:t>+</a:t>
            </a:r>
          </a:p>
          <a:p>
            <a:pPr algn="ctr"/>
            <a:r>
              <a:rPr lang="ko-KR" altLang="en-US" dirty="0"/>
              <a:t>반파 정류 회로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10027958" y="1846712"/>
            <a:ext cx="1735741" cy="647846"/>
          </a:xfrm>
          <a:prstGeom prst="rect">
            <a:avLst/>
          </a:prstGeom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Receiver</a:t>
            </a:r>
          </a:p>
          <a:p>
            <a:pPr algn="ctr"/>
            <a:r>
              <a:rPr lang="ko-KR" altLang="en-US" dirty="0"/>
              <a:t>신호 검출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직사각형 44"/>
              <p:cNvSpPr/>
              <p:nvPr/>
            </p:nvSpPr>
            <p:spPr>
              <a:xfrm>
                <a:off x="8648117" y="3897589"/>
                <a:ext cx="2390405" cy="647846"/>
              </a:xfrm>
              <a:prstGeom prst="rect">
                <a:avLst/>
              </a:prstGeom>
              <a:ln w="19050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𝑆𝑅</m:t>
                        </m:r>
                      </m:e>
                    </m:acc>
                    <m:r>
                      <a:rPr lang="en-US" altLang="ko-KR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𝐿𝑎𝑡𝑐h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45" name="직사각형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117" y="3897589"/>
                <a:ext cx="2390405" cy="64784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직사각형 45"/>
          <p:cNvSpPr/>
          <p:nvPr/>
        </p:nvSpPr>
        <p:spPr>
          <a:xfrm>
            <a:off x="8648117" y="4875554"/>
            <a:ext cx="2390405" cy="734376"/>
          </a:xfrm>
          <a:prstGeom prst="rect">
            <a:avLst/>
          </a:prstGeom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측정 펄스 </a:t>
            </a:r>
            <a:r>
              <a:rPr lang="ko-KR" altLang="en-US" dirty="0" err="1"/>
              <a:t>발진기</a:t>
            </a:r>
            <a:endParaRPr lang="ko-KR" altLang="en-US" dirty="0"/>
          </a:p>
        </p:txBody>
      </p:sp>
      <p:cxnSp>
        <p:nvCxnSpPr>
          <p:cNvPr id="47" name="직선 화살표 연결선 46"/>
          <p:cNvCxnSpPr>
            <a:stCxn id="40" idx="3"/>
            <a:endCxn id="43" idx="1"/>
          </p:cNvCxnSpPr>
          <p:nvPr/>
        </p:nvCxnSpPr>
        <p:spPr>
          <a:xfrm>
            <a:off x="7726928" y="2117293"/>
            <a:ext cx="31872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>
            <a:endCxn id="44" idx="1"/>
          </p:cNvCxnSpPr>
          <p:nvPr/>
        </p:nvCxnSpPr>
        <p:spPr>
          <a:xfrm>
            <a:off x="9771877" y="2170635"/>
            <a:ext cx="2560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/>
          <p:cNvSpPr/>
          <p:nvPr/>
        </p:nvSpPr>
        <p:spPr>
          <a:xfrm>
            <a:off x="5226981" y="4389957"/>
            <a:ext cx="2165664" cy="647846"/>
          </a:xfrm>
          <a:prstGeom prst="rect">
            <a:avLst/>
          </a:prstGeom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시간 측정 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1789741" y="4392817"/>
            <a:ext cx="2390405" cy="647846"/>
          </a:xfrm>
          <a:prstGeom prst="rect">
            <a:avLst/>
          </a:prstGeom>
          <a:ln w="19050"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FND </a:t>
            </a:r>
            <a:r>
              <a:rPr lang="ko-KR" altLang="en-US" dirty="0"/>
              <a:t>출력 </a:t>
            </a:r>
          </a:p>
        </p:txBody>
      </p:sp>
      <p:cxnSp>
        <p:nvCxnSpPr>
          <p:cNvPr id="51" name="꺾인 연결선 50"/>
          <p:cNvCxnSpPr>
            <a:stCxn id="45" idx="1"/>
            <a:endCxn id="49" idx="3"/>
          </p:cNvCxnSpPr>
          <p:nvPr/>
        </p:nvCxnSpPr>
        <p:spPr>
          <a:xfrm rot="10800000" flipV="1">
            <a:off x="7392645" y="4221512"/>
            <a:ext cx="1255472" cy="49236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51"/>
          <p:cNvCxnSpPr>
            <a:stCxn id="46" idx="1"/>
            <a:endCxn id="49" idx="3"/>
          </p:cNvCxnSpPr>
          <p:nvPr/>
        </p:nvCxnSpPr>
        <p:spPr>
          <a:xfrm rot="10800000">
            <a:off x="7392645" y="4713880"/>
            <a:ext cx="1255472" cy="52886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9" idx="1"/>
            <a:endCxn id="50" idx="3"/>
          </p:cNvCxnSpPr>
          <p:nvPr/>
        </p:nvCxnSpPr>
        <p:spPr>
          <a:xfrm flipH="1">
            <a:off x="4180146" y="4713880"/>
            <a:ext cx="1046835" cy="28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endCxn id="45" idx="0"/>
          </p:cNvCxnSpPr>
          <p:nvPr/>
        </p:nvCxnSpPr>
        <p:spPr>
          <a:xfrm>
            <a:off x="2343105" y="2886619"/>
            <a:ext cx="7500215" cy="10109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/>
          <p:nvPr/>
        </p:nvCxnSpPr>
        <p:spPr>
          <a:xfrm rot="5400000">
            <a:off x="9807270" y="2669819"/>
            <a:ext cx="1403031" cy="1052509"/>
          </a:xfrm>
          <a:prstGeom prst="bentConnector3">
            <a:avLst>
              <a:gd name="adj1" fmla="val 2869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8" idx="3"/>
          </p:cNvCxnSpPr>
          <p:nvPr/>
        </p:nvCxnSpPr>
        <p:spPr>
          <a:xfrm flipV="1">
            <a:off x="2343105" y="2117293"/>
            <a:ext cx="351691" cy="63011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69776" y="856276"/>
            <a:ext cx="126115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transmitter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0892875" y="863604"/>
            <a:ext cx="100540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Receiver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471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029" y="171481"/>
            <a:ext cx="114165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tx1">
                    <a:lumMod val="75000"/>
                  </a:schemeClr>
                </a:solidFill>
              </a:rPr>
              <a:t>Part 2 &gt;&gt;</a:t>
            </a:r>
            <a:endParaRPr lang="ko-KR" altLang="en-US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80688" y="104764"/>
            <a:ext cx="24446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 dirty="0">
                <a:solidFill>
                  <a:schemeClr val="tx1">
                    <a:lumMod val="75000"/>
                  </a:schemeClr>
                </a:solidFill>
              </a:rPr>
              <a:t>Circuit Diagram</a:t>
            </a:r>
            <a:endParaRPr lang="en-US" altLang="ko-KR" sz="2400" b="1" dirty="0">
              <a:solidFill>
                <a:schemeClr val="tx1">
                  <a:lumMod val="75000"/>
                </a:schemeClr>
              </a:solidFill>
              <a:latin typeface="Times New Roman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153688" y="571591"/>
            <a:ext cx="1103831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2D05D80-9EB2-47A7-951C-9685407FCB36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pic>
        <p:nvPicPr>
          <p:cNvPr id="20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31" y="830578"/>
            <a:ext cx="8976170" cy="56505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24324" y="943045"/>
            <a:ext cx="16273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초음파 </a:t>
            </a:r>
            <a:r>
              <a:rPr lang="ko-KR" altLang="en-US" dirty="0" err="1"/>
              <a:t>발진기</a:t>
            </a:r>
            <a:endParaRPr lang="ko-KR" altLang="en-US" dirty="0"/>
          </a:p>
        </p:txBody>
      </p:sp>
      <p:cxnSp>
        <p:nvCxnSpPr>
          <p:cNvPr id="22" name="꺾인 연결선 21"/>
          <p:cNvCxnSpPr>
            <a:stCxn id="21" idx="2"/>
          </p:cNvCxnSpPr>
          <p:nvPr/>
        </p:nvCxnSpPr>
        <p:spPr>
          <a:xfrm rot="16200000" flipH="1">
            <a:off x="1638975" y="1011411"/>
            <a:ext cx="307676" cy="90960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935740" y="943044"/>
            <a:ext cx="2866292" cy="2539837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7171293" y="865801"/>
            <a:ext cx="2146742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/>
              <a:t>초음파 펄스 </a:t>
            </a:r>
            <a:r>
              <a:rPr lang="ko-KR" altLang="en-US" dirty="0" err="1"/>
              <a:t>발진기</a:t>
            </a:r>
            <a:endParaRPr lang="ko-KR" altLang="en-US" dirty="0"/>
          </a:p>
        </p:txBody>
      </p:sp>
      <p:cxnSp>
        <p:nvCxnSpPr>
          <p:cNvPr id="25" name="직선 화살표 연결선 24"/>
          <p:cNvCxnSpPr>
            <a:stCxn id="24" idx="1"/>
          </p:cNvCxnSpPr>
          <p:nvPr/>
        </p:nvCxnSpPr>
        <p:spPr>
          <a:xfrm flipH="1">
            <a:off x="6802032" y="1050467"/>
            <a:ext cx="369261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070937" y="1328831"/>
            <a:ext cx="3255637" cy="1356850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0695835" y="1856401"/>
            <a:ext cx="1253741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Transmitter</a:t>
            </a:r>
            <a:endParaRPr lang="ko-KR" altLang="en-US" dirty="0"/>
          </a:p>
        </p:txBody>
      </p:sp>
      <p:cxnSp>
        <p:nvCxnSpPr>
          <p:cNvPr id="28" name="직선 화살표 연결선 27"/>
          <p:cNvCxnSpPr>
            <a:stCxn id="27" idx="1"/>
          </p:cNvCxnSpPr>
          <p:nvPr/>
        </p:nvCxnSpPr>
        <p:spPr>
          <a:xfrm flipH="1">
            <a:off x="10326575" y="2041067"/>
            <a:ext cx="369260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546555" y="3699814"/>
            <a:ext cx="5442438" cy="2781311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728510" y="6016921"/>
            <a:ext cx="2783134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Amplifier + </a:t>
            </a:r>
            <a:r>
              <a:rPr lang="ko-KR" altLang="en-US" dirty="0" err="1"/>
              <a:t>반파정류</a:t>
            </a:r>
            <a:r>
              <a:rPr lang="ko-KR" altLang="en-US" dirty="0"/>
              <a:t> 회로</a:t>
            </a:r>
            <a:endParaRPr lang="en-US" altLang="ko-KR" dirty="0"/>
          </a:p>
        </p:txBody>
      </p:sp>
      <p:sp>
        <p:nvSpPr>
          <p:cNvPr id="31" name="직사각형 30"/>
          <p:cNvSpPr/>
          <p:nvPr/>
        </p:nvSpPr>
        <p:spPr>
          <a:xfrm>
            <a:off x="8199767" y="3482882"/>
            <a:ext cx="2126807" cy="3042206"/>
          </a:xfrm>
          <a:prstGeom prst="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10695834" y="4725820"/>
            <a:ext cx="1253742" cy="646331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Receiver</a:t>
            </a:r>
          </a:p>
          <a:p>
            <a:pPr algn="ctr"/>
            <a:r>
              <a:rPr lang="ko-KR" altLang="en-US" dirty="0"/>
              <a:t>신호 검출</a:t>
            </a:r>
          </a:p>
        </p:txBody>
      </p:sp>
      <p:cxnSp>
        <p:nvCxnSpPr>
          <p:cNvPr id="33" name="직선 화살표 연결선 32"/>
          <p:cNvCxnSpPr>
            <a:stCxn id="32" idx="1"/>
          </p:cNvCxnSpPr>
          <p:nvPr/>
        </p:nvCxnSpPr>
        <p:spPr>
          <a:xfrm flipH="1" flipV="1">
            <a:off x="10326574" y="5047882"/>
            <a:ext cx="369260" cy="110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60" y="1497806"/>
            <a:ext cx="551034" cy="25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192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11 고르곤졸라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5F5F5D"/>
      </a:accent1>
      <a:accent2>
        <a:srgbClr val="7C7C7A"/>
      </a:accent2>
      <a:accent3>
        <a:srgbClr val="BEB7B1"/>
      </a:accent3>
      <a:accent4>
        <a:srgbClr val="3D3A35"/>
      </a:accent4>
      <a:accent5>
        <a:srgbClr val="D1C6AE"/>
      </a:accent5>
      <a:accent6>
        <a:srgbClr val="DFD8C7"/>
      </a:accent6>
      <a:hlink>
        <a:srgbClr val="757070"/>
      </a:hlink>
      <a:folHlink>
        <a:srgbClr val="757070"/>
      </a:folHlink>
    </a:clrScheme>
    <a:fontScheme name="사용자 지정 3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1263</Words>
  <Application>Microsoft Office PowerPoint</Application>
  <PresentationFormat>와이드스크린</PresentationFormat>
  <Paragraphs>409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맑은 고딕</vt:lpstr>
      <vt:lpstr>Arial</vt:lpstr>
      <vt:lpstr>Cambria Math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김민지</cp:lastModifiedBy>
  <cp:revision>105</cp:revision>
  <dcterms:created xsi:type="dcterms:W3CDTF">2023-04-19T04:07:11Z</dcterms:created>
  <dcterms:modified xsi:type="dcterms:W3CDTF">2024-06-19T13:22:51Z</dcterms:modified>
</cp:coreProperties>
</file>